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70" r:id="rId4"/>
    <p:sldId id="273" r:id="rId5"/>
    <p:sldId id="271" r:id="rId6"/>
    <p:sldId id="301" r:id="rId7"/>
    <p:sldId id="276" r:id="rId8"/>
    <p:sldId id="303" r:id="rId9"/>
    <p:sldId id="277" r:id="rId10"/>
    <p:sldId id="258" r:id="rId11"/>
    <p:sldId id="259" r:id="rId12"/>
    <p:sldId id="260" r:id="rId13"/>
    <p:sldId id="289" r:id="rId14"/>
    <p:sldId id="262" r:id="rId15"/>
    <p:sldId id="290" r:id="rId16"/>
    <p:sldId id="291" r:id="rId17"/>
    <p:sldId id="263" r:id="rId18"/>
    <p:sldId id="295" r:id="rId19"/>
    <p:sldId id="296" r:id="rId20"/>
    <p:sldId id="298" r:id="rId21"/>
    <p:sldId id="265" r:id="rId22"/>
    <p:sldId id="288" r:id="rId23"/>
    <p:sldId id="268" r:id="rId24"/>
    <p:sldId id="282" r:id="rId25"/>
    <p:sldId id="284" r:id="rId26"/>
    <p:sldId id="286" r:id="rId27"/>
    <p:sldId id="302" r:id="rId28"/>
    <p:sldId id="293" r:id="rId29"/>
    <p:sldId id="287" r:id="rId30"/>
    <p:sldId id="30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F522B-63BE-47F6-A535-E0A2685A256A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D3A9-75FA-4B9C-B592-7CDA155FF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D3A9-75FA-4B9C-B592-7CDA155FFA0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D3A9-75FA-4B9C-B592-7CDA155FFA0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D1B10-1EF2-4694-BE5E-D10EF65615D7}" type="slidenum">
              <a:rPr lang="et-EE" smtClean="0"/>
              <a:pPr/>
              <a:t>25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9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26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30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9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41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52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7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3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5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57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E5D7-6645-4A18-8E18-F6188F9FFB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7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Metrology for Chemical Analysis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5473005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S.D.I Dias</a:t>
            </a:r>
          </a:p>
          <a:p>
            <a:r>
              <a:rPr lang="en-US" sz="2800" b="1" dirty="0" smtClean="0"/>
              <a:t>Assistant Director</a:t>
            </a:r>
          </a:p>
          <a:p>
            <a:r>
              <a:rPr lang="en-US" sz="2800" b="1" dirty="0" smtClean="0"/>
              <a:t>MUSSD</a:t>
            </a:r>
            <a:endParaRPr lang="en-US" sz="2800" b="1" dirty="0"/>
          </a:p>
        </p:txBody>
      </p:sp>
      <p:pic>
        <p:nvPicPr>
          <p:cNvPr id="2050" name="Picture 2" descr="C:\Users\Dinesh\Desktop\Mystery-Chem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2094042" cy="2952750"/>
          </a:xfrm>
          <a:prstGeom prst="rect">
            <a:avLst/>
          </a:prstGeom>
          <a:noFill/>
        </p:spPr>
      </p:pic>
      <p:pic>
        <p:nvPicPr>
          <p:cNvPr id="2051" name="Picture 3" descr="C:\Users\Dinesh\Desktop\th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38400"/>
            <a:ext cx="3443037" cy="2590800"/>
          </a:xfrm>
          <a:prstGeom prst="rect">
            <a:avLst/>
          </a:prstGeom>
          <a:noFill/>
        </p:spPr>
      </p:pic>
      <p:pic>
        <p:nvPicPr>
          <p:cNvPr id="2052" name="Picture 4" descr="C:\Users\Dinesh\Desktop\th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667000"/>
            <a:ext cx="2376487" cy="2449987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286000" y="3657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:\pics\0511-1003-2101-3945_Lab_Researcher_Using_Chemical_Compounds_clipart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3872872" cy="3352800"/>
          </a:xfrm>
          <a:prstGeom prst="rect">
            <a:avLst/>
          </a:prstGeom>
          <a:noFill/>
        </p:spPr>
      </p:pic>
      <p:pic>
        <p:nvPicPr>
          <p:cNvPr id="4099" name="Picture 3" descr="H:\fa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2762250" cy="35854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52600" y="13716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990600" y="0"/>
            <a:ext cx="5334000" cy="2971800"/>
          </a:xfrm>
          <a:prstGeom prst="cloudCallout">
            <a:avLst>
              <a:gd name="adj1" fmla="val 53990"/>
              <a:gd name="adj2" fmla="val 4217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52600" y="5334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Quality of a measurement result depends 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Uncertainty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Validation &amp;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Traceability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0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Measurement uncertainty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Non-negative parameter characterizing the dispersion of the </a:t>
            </a:r>
            <a:r>
              <a:rPr lang="en-US" sz="3600" b="1" dirty="0" smtClean="0"/>
              <a:t>quantity values being attributed to a </a:t>
            </a:r>
            <a:r>
              <a:rPr lang="en-US" sz="3600" b="1" dirty="0" err="1" smtClean="0"/>
              <a:t>measurand</a:t>
            </a:r>
            <a:r>
              <a:rPr lang="en-US" sz="3600" b="1" dirty="0" smtClean="0"/>
              <a:t>, based on the information used.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86200"/>
            <a:ext cx="2209800" cy="18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5791200"/>
            <a:ext cx="864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4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do we need uncertainty ?</a:t>
            </a:r>
          </a:p>
          <a:p>
            <a:pPr>
              <a:buNone/>
            </a:pPr>
            <a:r>
              <a:rPr lang="en-US" dirty="0" smtClean="0"/>
              <a:t>      to check the compatibility  between two measurement results !</a:t>
            </a:r>
            <a:endParaRPr lang="en-US" dirty="0"/>
          </a:p>
        </p:txBody>
      </p:sp>
      <p:pic>
        <p:nvPicPr>
          <p:cNvPr id="1026" name="Picture 2" descr="C:\Users\Dinesh\Desktop\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86200"/>
            <a:ext cx="2286000" cy="1524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685800" y="2209800"/>
            <a:ext cx="2514600" cy="13716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Compatibility 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152" y="3048000"/>
            <a:ext cx="576251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73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467600" cy="507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43800" y="129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Scale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Steps of the evaluation of the measurement uncertainty 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Uncertainty Approaches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77952" y="1240293"/>
            <a:ext cx="7949424" cy="5168093"/>
            <a:chOff x="198116" y="1310633"/>
            <a:chExt cx="7949424" cy="5168093"/>
          </a:xfrm>
        </p:grpSpPr>
        <p:sp>
          <p:nvSpPr>
            <p:cNvPr id="5" name="TextBox 4"/>
            <p:cNvSpPr txBox="1"/>
            <p:nvPr/>
          </p:nvSpPr>
          <p:spPr>
            <a:xfrm>
              <a:off x="3124200" y="1310633"/>
              <a:ext cx="2819400" cy="36933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Definition of the Measurand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0404" y="2286000"/>
              <a:ext cx="1905000" cy="381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Single laboratory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78192" y="2345784"/>
              <a:ext cx="1905000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 laboratory</a:t>
              </a:r>
              <a:endParaRPr lang="en-US" dirty="0"/>
            </a:p>
          </p:txBody>
        </p:sp>
        <p:sp>
          <p:nvSpPr>
            <p:cNvPr id="8" name="Diamond 7"/>
            <p:cNvSpPr/>
            <p:nvPr/>
          </p:nvSpPr>
          <p:spPr>
            <a:xfrm>
              <a:off x="914400" y="3124200"/>
              <a:ext cx="1905000" cy="1066800"/>
            </a:xfrm>
            <a:prstGeom prst="diamon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5348" y="3485272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Model-based ?</a:t>
              </a:r>
              <a:endParaRPr lang="en-US" dirty="0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0" y="3140616"/>
              <a:ext cx="1905000" cy="1066800"/>
            </a:xfrm>
            <a:prstGeom prst="diamon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2528" y="349348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 procedure ?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116" y="4704472"/>
              <a:ext cx="1447800" cy="17543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Modeling</a:t>
              </a:r>
            </a:p>
            <a:p>
              <a:r>
                <a:rPr lang="en-US" dirty="0" smtClean="0"/>
                <a:t>Component by Component Evaluation</a:t>
              </a:r>
            </a:p>
            <a:p>
              <a:r>
                <a:rPr lang="en-US" dirty="0" smtClean="0"/>
                <a:t>ISO GUM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4712" y="4704472"/>
              <a:ext cx="1600200" cy="1752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Single lab</a:t>
              </a:r>
            </a:p>
            <a:p>
              <a:r>
                <a:rPr lang="en-US" b="1" dirty="0" smtClean="0">
                  <a:solidFill>
                    <a:srgbClr val="0070C0"/>
                  </a:solidFill>
                </a:rPr>
                <a:t>Validation</a:t>
              </a:r>
            </a:p>
            <a:p>
              <a:r>
                <a:rPr lang="en-US" dirty="0" smtClean="0"/>
                <a:t>Within-lab reproducility &amp; Bias</a:t>
              </a:r>
            </a:p>
            <a:p>
              <a:r>
                <a:rPr lang="en-US" dirty="0" err="1" smtClean="0"/>
                <a:t>NordTest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22412" y="4724400"/>
              <a:ext cx="1676400" cy="17543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Interlaboratoy Validation</a:t>
              </a:r>
            </a:p>
            <a:p>
              <a:r>
                <a:rPr lang="en-US" dirty="0" smtClean="0"/>
                <a:t>Reproducibility and Bias</a:t>
              </a:r>
            </a:p>
            <a:p>
              <a:r>
                <a:rPr lang="en-US" dirty="0" smtClean="0"/>
                <a:t>ISO 5725</a:t>
              </a:r>
            </a:p>
            <a:p>
              <a:r>
                <a:rPr lang="en-US" dirty="0" smtClean="0"/>
                <a:t>ISO TS 21748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3540" y="4724400"/>
              <a:ext cx="1524000" cy="17543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Proficiency Testing (PT)</a:t>
              </a:r>
            </a:p>
            <a:p>
              <a:r>
                <a:rPr lang="en-US" dirty="0" smtClean="0"/>
                <a:t>Between Lab Variability   ISO Guide 43</a:t>
              </a:r>
            </a:p>
            <a:p>
              <a:r>
                <a:rPr lang="en-US" dirty="0" smtClean="0"/>
                <a:t>ISO 13528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8" idx="1"/>
            </p:cNvCxnSpPr>
            <p:nvPr/>
          </p:nvCxnSpPr>
          <p:spPr>
            <a:xfrm rot="10800000" flipV="1">
              <a:off x="914400" y="3657600"/>
              <a:ext cx="1588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7389812" y="3657600"/>
              <a:ext cx="1588" cy="990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5465388" y="3650556"/>
              <a:ext cx="1588" cy="990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2804188" y="3634140"/>
              <a:ext cx="1588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2"/>
              <a:endCxn id="12" idx="0"/>
            </p:cNvCxnSpPr>
            <p:nvPr/>
          </p:nvCxnSpPr>
          <p:spPr>
            <a:xfrm rot="16200000" flipH="1">
              <a:off x="6222046" y="2923762"/>
              <a:ext cx="425500" cy="8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620154" y="2903782"/>
              <a:ext cx="425500" cy="82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28800" y="1905000"/>
              <a:ext cx="457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6222020" y="20955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6" idx="0"/>
            </p:cNvCxnSpPr>
            <p:nvPr/>
          </p:nvCxnSpPr>
          <p:spPr>
            <a:xfrm rot="16200000" flipH="1">
              <a:off x="1640352" y="2093448"/>
              <a:ext cx="381000" cy="4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4408842" y="17899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2728" y="39284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3900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40392" y="393075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9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Comparison of the approaches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790700" y="3837544"/>
            <a:ext cx="5562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3820556"/>
            <a:ext cx="8229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140" y="1072660"/>
            <a:ext cx="4191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Modeling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Advanced laboratories</a:t>
            </a:r>
          </a:p>
          <a:p>
            <a:r>
              <a:rPr lang="en-US" dirty="0" smtClean="0"/>
              <a:t>	- Extra work usually required</a:t>
            </a:r>
          </a:p>
          <a:p>
            <a:r>
              <a:rPr lang="en-US" dirty="0" smtClean="0"/>
              <a:t>	- Deep knowledge 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Danger to under estimations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Promotes Thinking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Uncertainty on an Individual measurement results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109258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Single-lab Validation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Routine laboratories</a:t>
            </a:r>
          </a:p>
          <a:p>
            <a:r>
              <a:rPr lang="en-US" dirty="0" smtClean="0"/>
              <a:t>	- lot of data required</a:t>
            </a:r>
          </a:p>
          <a:p>
            <a:r>
              <a:rPr lang="en-US" dirty="0" smtClean="0"/>
              <a:t>	- less extra work 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Realistic  uncertainty estimations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Typical Uncertainty of results obtained using a procedure in the laboratory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581400"/>
            <a:ext cx="419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Inter-laboratory Validation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Minimal work or knowledge 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</a:t>
            </a:r>
            <a:r>
              <a:rPr lang="en-US" baseline="-25000" dirty="0" smtClean="0"/>
              <a:t>R</a:t>
            </a:r>
            <a:r>
              <a:rPr lang="en-US" dirty="0" smtClean="0"/>
              <a:t> Value has to known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Crude Uncertainty estimates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Uncertainty of results obtained using the same procedure in different laboratories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38463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PT Approach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Minimal work or knowledge 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Very Crude uncertainty estimation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Should be used only as first approximation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Choosing the approach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have</a:t>
            </a:r>
          </a:p>
          <a:p>
            <a:pPr>
              <a:buNone/>
            </a:pPr>
            <a:r>
              <a:rPr lang="en-US" dirty="0" smtClean="0"/>
              <a:t>– Competence and time</a:t>
            </a:r>
          </a:p>
          <a:p>
            <a:pPr>
              <a:buNone/>
            </a:pPr>
            <a:r>
              <a:rPr lang="en-US" dirty="0" smtClean="0"/>
              <a:t>– Data on all important influencing quantities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Use the Modeling approach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If you have</a:t>
            </a:r>
          </a:p>
          <a:p>
            <a:pPr>
              <a:buNone/>
            </a:pPr>
            <a:r>
              <a:rPr lang="en-US" dirty="0" smtClean="0"/>
              <a:t>– Quality control data and results of participation in</a:t>
            </a:r>
          </a:p>
          <a:p>
            <a:pPr>
              <a:buNone/>
            </a:pPr>
            <a:r>
              <a:rPr lang="en-US" dirty="0" smtClean="0"/>
              <a:t>    ILC-s or CRM analysis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Use the Single-lab validation approach</a:t>
            </a:r>
          </a:p>
          <a:p>
            <a:pPr>
              <a:buNone/>
            </a:pPr>
            <a:r>
              <a:rPr lang="en-US" dirty="0" smtClean="0"/>
              <a:t>• Inter-laboratory approaches are not generally recommended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Definitions of Validation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100" dirty="0" smtClean="0"/>
              <a:t>    </a:t>
            </a:r>
            <a:r>
              <a:rPr lang="en-US" sz="4100" b="1" dirty="0" smtClean="0">
                <a:solidFill>
                  <a:schemeClr val="accent1"/>
                </a:solidFill>
              </a:rPr>
              <a:t>Validation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</a:t>
            </a:r>
            <a:r>
              <a:rPr lang="en-US" sz="3800" b="1" dirty="0" smtClean="0"/>
              <a:t>Verification</a:t>
            </a:r>
            <a:r>
              <a:rPr lang="en-US" sz="3800" b="1" dirty="0" smtClean="0">
                <a:solidFill>
                  <a:srgbClr val="002060"/>
                </a:solidFill>
              </a:rPr>
              <a:t>, </a:t>
            </a:r>
            <a:r>
              <a:rPr lang="en-US" sz="3800" dirty="0" smtClean="0"/>
              <a:t>where the specified requirements are</a:t>
            </a:r>
          </a:p>
          <a:p>
            <a:pPr>
              <a:buNone/>
            </a:pPr>
            <a:r>
              <a:rPr lang="en-US" sz="3800" dirty="0" smtClean="0"/>
              <a:t>    adequate for an intended use (VIM 3, 2.45)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sz="3800" dirty="0" smtClean="0"/>
              <a:t>    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4100" b="1" dirty="0" smtClean="0">
                <a:solidFill>
                  <a:srgbClr val="0070C0"/>
                </a:solidFill>
              </a:rPr>
              <a:t>Verification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3700" dirty="0" smtClean="0"/>
              <a:t>provision of objective evidence that a given item fulfills specified requirements (VIM 3, 2.44)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3800" dirty="0" smtClean="0"/>
              <a:t>    </a:t>
            </a:r>
            <a:r>
              <a:rPr lang="en-US" sz="3800" b="1" dirty="0" smtClean="0">
                <a:solidFill>
                  <a:srgbClr val="0070C0"/>
                </a:solidFill>
              </a:rPr>
              <a:t> Validation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3700" dirty="0" smtClean="0"/>
              <a:t>is the </a:t>
            </a:r>
            <a:r>
              <a:rPr lang="en-US" sz="3700" dirty="0" smtClean="0">
                <a:solidFill>
                  <a:srgbClr val="0070C0"/>
                </a:solidFill>
              </a:rPr>
              <a:t>confirmation</a:t>
            </a:r>
            <a:r>
              <a:rPr lang="en-US" sz="3700" dirty="0" smtClean="0"/>
              <a:t> by examination and the provision of </a:t>
            </a:r>
            <a:r>
              <a:rPr lang="en-US" sz="3700" dirty="0" smtClean="0">
                <a:solidFill>
                  <a:srgbClr val="0070C0"/>
                </a:solidFill>
              </a:rPr>
              <a:t>objective evidence </a:t>
            </a:r>
            <a:r>
              <a:rPr lang="en-US" sz="3700" dirty="0" smtClean="0"/>
              <a:t>that the particular </a:t>
            </a:r>
            <a:r>
              <a:rPr lang="en-US" sz="3700" dirty="0" smtClean="0">
                <a:solidFill>
                  <a:srgbClr val="0070C0"/>
                </a:solidFill>
              </a:rPr>
              <a:t>requirements</a:t>
            </a:r>
            <a:r>
              <a:rPr lang="en-US" sz="3700" dirty="0" smtClean="0"/>
              <a:t> for a specific intended use are fulfilled (ISO/IEC 17025)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9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4152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190" y="1371600"/>
            <a:ext cx="30549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6238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124200"/>
            <a:ext cx="7191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038600"/>
            <a:ext cx="7115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002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do you do it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151-1C1A-4BBC-AA53-0AA085B3536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4616" y="304800"/>
            <a:ext cx="50984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7304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151-1C1A-4BBC-AA53-0AA085B3536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Overview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Metrology</a:t>
            </a:r>
          </a:p>
          <a:p>
            <a:r>
              <a:rPr lang="en-US" dirty="0" smtClean="0"/>
              <a:t>Historical Back ground of Chemistry</a:t>
            </a:r>
          </a:p>
          <a:p>
            <a:r>
              <a:rPr lang="en-US" dirty="0" smtClean="0"/>
              <a:t>Metrology &amp; Chemistry</a:t>
            </a:r>
          </a:p>
          <a:p>
            <a:r>
              <a:rPr lang="en-US" dirty="0" smtClean="0"/>
              <a:t>Metrology in Chemistry</a:t>
            </a:r>
          </a:p>
          <a:p>
            <a:r>
              <a:rPr lang="en-US" dirty="0" smtClean="0"/>
              <a:t>Quality of a measurement result</a:t>
            </a:r>
          </a:p>
          <a:p>
            <a:r>
              <a:rPr lang="en-US" dirty="0" smtClean="0"/>
              <a:t>Measurement Uncertainty</a:t>
            </a:r>
          </a:p>
          <a:p>
            <a:r>
              <a:rPr lang="en-US" dirty="0" smtClean="0"/>
              <a:t>Procedure Validation</a:t>
            </a:r>
          </a:p>
          <a:p>
            <a:r>
              <a:rPr lang="en-US" dirty="0" smtClean="0"/>
              <a:t>Metrological Traceability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7201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When is a procedure validation needed?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151-1C1A-4BBC-AA53-0AA085B3536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178160" y="1441940"/>
            <a:ext cx="6365640" cy="4734725"/>
            <a:chOff x="1178160" y="1441940"/>
            <a:chExt cx="6365640" cy="4734725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1849812" y="4292988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178160" y="1441940"/>
              <a:ext cx="6365640" cy="4734725"/>
              <a:chOff x="1178160" y="1441940"/>
              <a:chExt cx="6365640" cy="473472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505200" y="1441940"/>
                <a:ext cx="1676400" cy="1066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/>
              <p:cNvSpPr/>
              <p:nvPr/>
            </p:nvSpPr>
            <p:spPr>
              <a:xfrm>
                <a:off x="3352800" y="3124200"/>
                <a:ext cx="1981200" cy="1295400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1178160" y="4880312"/>
                <a:ext cx="2438400" cy="762000"/>
              </a:xfrm>
              <a:prstGeom prst="hexago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exagon 11"/>
              <p:cNvSpPr/>
              <p:nvPr/>
            </p:nvSpPr>
            <p:spPr>
              <a:xfrm>
                <a:off x="5105400" y="4876800"/>
                <a:ext cx="2438400" cy="762000"/>
              </a:xfrm>
              <a:prstGeom prst="hexago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67332" y="1543929"/>
                <a:ext cx="160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Selected Procedure</a:t>
                </a:r>
                <a:endParaRPr lang="en-US" sz="2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66508" y="3310596"/>
                <a:ext cx="175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Already Validated </a:t>
                </a:r>
                <a:endParaRPr lang="en-US" sz="2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27872" y="5029201"/>
                <a:ext cx="1908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Confirmation</a:t>
                </a:r>
                <a:endParaRPr lang="en-US" sz="2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82528" y="5049128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Validation</a:t>
                </a:r>
                <a:endParaRPr lang="en-US" sz="2400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4010464" y="2819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34000" y="3761936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376268" y="3753728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048000" y="57150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Fit-for-purpose</a:t>
                </a:r>
                <a:endParaRPr lang="en-US" sz="24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5791200" y="4295336"/>
                <a:ext cx="1066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438400" y="340086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Yes</a:t>
                </a:r>
                <a:endParaRPr lang="en-US" sz="24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486400" y="3352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No</a:t>
                </a:r>
                <a:endParaRPr lang="en-US" sz="24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Validation parameters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– </a:t>
            </a:r>
            <a:r>
              <a:rPr lang="en-US" sz="3600" dirty="0" smtClean="0"/>
              <a:t>identity, selectivity, specificity</a:t>
            </a:r>
          </a:p>
          <a:p>
            <a:pPr>
              <a:buNone/>
            </a:pPr>
            <a:r>
              <a:rPr lang="en-US" sz="3600" dirty="0" smtClean="0"/>
              <a:t>– limit of detection (LOD)</a:t>
            </a:r>
          </a:p>
          <a:p>
            <a:pPr>
              <a:buNone/>
            </a:pPr>
            <a:r>
              <a:rPr lang="en-US" sz="3600" dirty="0" smtClean="0"/>
              <a:t>– limit of </a:t>
            </a:r>
            <a:r>
              <a:rPr lang="en-US" sz="3600" dirty="0" err="1" smtClean="0"/>
              <a:t>quantitation</a:t>
            </a:r>
            <a:r>
              <a:rPr lang="en-US" sz="3600" dirty="0" smtClean="0"/>
              <a:t> (LOQ)</a:t>
            </a:r>
          </a:p>
          <a:p>
            <a:pPr>
              <a:buNone/>
            </a:pPr>
            <a:r>
              <a:rPr lang="en-US" sz="3600" dirty="0" smtClean="0"/>
              <a:t>– linear range</a:t>
            </a:r>
          </a:p>
          <a:p>
            <a:pPr>
              <a:buNone/>
            </a:pPr>
            <a:r>
              <a:rPr lang="en-US" sz="3600" dirty="0" smtClean="0"/>
              <a:t>– accuracy, trueness (recovery), precision</a:t>
            </a:r>
          </a:p>
          <a:p>
            <a:pPr>
              <a:buNone/>
            </a:pPr>
            <a:r>
              <a:rPr lang="en-US" sz="3600" dirty="0" smtClean="0"/>
              <a:t>– sensitivity</a:t>
            </a:r>
          </a:p>
          <a:p>
            <a:pPr>
              <a:buNone/>
            </a:pPr>
            <a:r>
              <a:rPr lang="en-US" sz="3600" dirty="0" smtClean="0"/>
              <a:t>– ruggedness/robustness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0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Residual Message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Is this Procedure fit for the purpose ?</a:t>
            </a:r>
          </a:p>
          <a:p>
            <a:pPr>
              <a:buNone/>
            </a:pPr>
            <a:r>
              <a:rPr lang="en-US" sz="5400" dirty="0" smtClean="0"/>
              <a:t>Validation will prove it !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Traceability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810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Traceability is a property of a </a:t>
            </a:r>
            <a:r>
              <a:rPr lang="en-US" b="1" dirty="0" smtClean="0">
                <a:solidFill>
                  <a:srgbClr val="0070C0"/>
                </a:solidFill>
              </a:rPr>
              <a:t>measurement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whereby the result can be related to a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reference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through a documented </a:t>
            </a:r>
            <a:r>
              <a:rPr lang="en-US" b="1" dirty="0" smtClean="0">
                <a:solidFill>
                  <a:srgbClr val="0070C0"/>
                </a:solidFill>
              </a:rPr>
              <a:t>unbroken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chain of calibrations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each contributing to the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</a:t>
            </a:r>
            <a:r>
              <a:rPr lang="en-US" b="1" dirty="0" smtClean="0">
                <a:solidFill>
                  <a:srgbClr val="0070C0"/>
                </a:solidFill>
              </a:rPr>
              <a:t>uncertainty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733800"/>
            <a:ext cx="260773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15000"/>
            <a:ext cx="864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2895600" y="1219200"/>
            <a:ext cx="990600" cy="14478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29718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Measurement </a:t>
            </a:r>
            <a:endParaRPr lang="et-E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3962400"/>
            <a:ext cx="0" cy="914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44958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Traceability</a:t>
            </a:r>
            <a:endParaRPr lang="et-EE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meship.com/Blog/wp-content/uploads/2013/03/cloud-computing-confus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919004"/>
            <a:ext cx="1528404" cy="1524000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T0_cW7A3RpXUGpQmCRIwv66EfK5u9VBDZcj3JKTRL6HSbSRC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037408"/>
            <a:ext cx="838200" cy="125959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316440" y="2957732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 Measurement </a:t>
            </a:r>
            <a:endParaRPr lang="et-EE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Measurement Result</a:t>
            </a:r>
            <a:endParaRPr lang="et-EE" sz="3600" b="1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34000" y="1295400"/>
            <a:ext cx="1219200" cy="14478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29400" y="3968260"/>
            <a:ext cx="0" cy="914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D6B5-C93F-46A7-936B-05E36C851F75}" type="slidenum">
              <a:rPr lang="et-EE" smtClean="0"/>
              <a:pPr/>
              <a:t>24</a:t>
            </a:fld>
            <a:endParaRPr lang="et-EE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t-E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BMICH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Traceability of Mass Measurement</a:t>
            </a:r>
            <a:endParaRPr lang="et-EE" sz="3600" b="1" dirty="0">
              <a:solidFill>
                <a:srgbClr val="0070C0"/>
              </a:solidFill>
            </a:endParaRPr>
          </a:p>
        </p:txBody>
      </p:sp>
      <p:sp>
        <p:nvSpPr>
          <p:cNvPr id="58" name="Can 57"/>
          <p:cNvSpPr/>
          <p:nvPr/>
        </p:nvSpPr>
        <p:spPr>
          <a:xfrm>
            <a:off x="3124200" y="2618936"/>
            <a:ext cx="250876" cy="3048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0" name="TextBox 119"/>
          <p:cNvSpPr txBox="1"/>
          <p:nvPr/>
        </p:nvSpPr>
        <p:spPr>
          <a:xfrm>
            <a:off x="228600" y="1066800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Traceability?</a:t>
            </a:r>
          </a:p>
          <a:p>
            <a:r>
              <a:rPr lang="en-US" b="1" dirty="0" smtClean="0"/>
              <a:t>Why do we need Traceability ?</a:t>
            </a:r>
            <a:endParaRPr lang="et-EE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420728" y="8721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kg Prototype</a:t>
            </a:r>
            <a:endParaRPr lang="et-EE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6544992" y="173267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6 copies of  kg Prototype</a:t>
            </a:r>
            <a:endParaRPr lang="et-EE" sz="1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853304" y="247825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National Standard</a:t>
            </a:r>
            <a:endParaRPr lang="et-EE" sz="16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6934200" y="3352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 Standards of Calibration Labs</a:t>
            </a:r>
            <a:endParaRPr lang="et-EE" sz="1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971708" y="435512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Working Standards of Calibration Labs</a:t>
            </a:r>
            <a:endParaRPr lang="et-EE" sz="1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934200" y="556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Working measurement Instruments</a:t>
            </a:r>
            <a:endParaRPr lang="et-EE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858000" y="2133600"/>
            <a:ext cx="1524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Country B</a:t>
            </a:r>
            <a:endParaRPr lang="et-EE" dirty="0"/>
          </a:p>
        </p:txBody>
      </p:sp>
      <p:grpSp>
        <p:nvGrpSpPr>
          <p:cNvPr id="3" name="Group 128"/>
          <p:cNvGrpSpPr/>
          <p:nvPr/>
        </p:nvGrpSpPr>
        <p:grpSpPr>
          <a:xfrm>
            <a:off x="1524000" y="914400"/>
            <a:ext cx="5516088" cy="5364484"/>
            <a:chOff x="2133600" y="1010528"/>
            <a:chExt cx="5516088" cy="5364484"/>
          </a:xfrm>
        </p:grpSpPr>
        <p:sp>
          <p:nvSpPr>
            <p:cNvPr id="8" name="Can 7"/>
            <p:cNvSpPr/>
            <p:nvPr/>
          </p:nvSpPr>
          <p:spPr>
            <a:xfrm>
              <a:off x="5105400" y="1010528"/>
              <a:ext cx="250876" cy="304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11266" name="Picture 2" descr="http://img.diytrade.com/cdimg/884939/9349363/0/1244755711/Electronic_Balance_Scale_B_C_Seri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6776" y="5715000"/>
              <a:ext cx="812800" cy="609600"/>
            </a:xfrm>
            <a:prstGeom prst="rect">
              <a:avLst/>
            </a:prstGeom>
            <a:noFill/>
          </p:spPr>
        </p:pic>
        <p:cxnSp>
          <p:nvCxnSpPr>
            <p:cNvPr id="39" name="Straight Arrow Connector 38"/>
            <p:cNvCxnSpPr/>
            <p:nvPr/>
          </p:nvCxnSpPr>
          <p:spPr>
            <a:xfrm flipH="1">
              <a:off x="4343400" y="1244988"/>
              <a:ext cx="609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520396" y="1239128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n 51"/>
            <p:cNvSpPr/>
            <p:nvPr/>
          </p:nvSpPr>
          <p:spPr>
            <a:xfrm>
              <a:off x="5348068" y="1902652"/>
              <a:ext cx="250876" cy="3048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3" name="Can 52"/>
            <p:cNvSpPr/>
            <p:nvPr/>
          </p:nvSpPr>
          <p:spPr>
            <a:xfrm>
              <a:off x="5791200" y="1902652"/>
              <a:ext cx="250876" cy="3048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4" name="Can 53"/>
            <p:cNvSpPr/>
            <p:nvPr/>
          </p:nvSpPr>
          <p:spPr>
            <a:xfrm>
              <a:off x="6248400" y="1902652"/>
              <a:ext cx="250876" cy="3048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5" name="Can 54"/>
            <p:cNvSpPr/>
            <p:nvPr/>
          </p:nvSpPr>
          <p:spPr>
            <a:xfrm>
              <a:off x="4038600" y="1902652"/>
              <a:ext cx="250876" cy="3048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6" name="Can 55"/>
            <p:cNvSpPr/>
            <p:nvPr/>
          </p:nvSpPr>
          <p:spPr>
            <a:xfrm>
              <a:off x="4481732" y="1888584"/>
              <a:ext cx="250876" cy="3048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7" name="Can 56"/>
            <p:cNvSpPr/>
            <p:nvPr/>
          </p:nvSpPr>
          <p:spPr>
            <a:xfrm>
              <a:off x="4938932" y="1888584"/>
              <a:ext cx="250876" cy="3048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9" name="Can 58"/>
            <p:cNvSpPr/>
            <p:nvPr/>
          </p:nvSpPr>
          <p:spPr>
            <a:xfrm>
              <a:off x="6858000" y="2650584"/>
              <a:ext cx="250876" cy="3048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0" name="Can 59"/>
            <p:cNvSpPr/>
            <p:nvPr/>
          </p:nvSpPr>
          <p:spPr>
            <a:xfrm>
              <a:off x="3657600" y="35052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2" name="Can 61"/>
            <p:cNvSpPr/>
            <p:nvPr/>
          </p:nvSpPr>
          <p:spPr>
            <a:xfrm>
              <a:off x="4038600" y="35052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3" name="Can 62"/>
            <p:cNvSpPr/>
            <p:nvPr/>
          </p:nvSpPr>
          <p:spPr>
            <a:xfrm>
              <a:off x="3810000" y="36576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4" name="Can 63"/>
            <p:cNvSpPr/>
            <p:nvPr/>
          </p:nvSpPr>
          <p:spPr>
            <a:xfrm>
              <a:off x="4191000" y="36576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5" name="Can 64"/>
            <p:cNvSpPr/>
            <p:nvPr/>
          </p:nvSpPr>
          <p:spPr>
            <a:xfrm>
              <a:off x="4419600" y="35052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6" name="Can 65"/>
            <p:cNvSpPr/>
            <p:nvPr/>
          </p:nvSpPr>
          <p:spPr>
            <a:xfrm>
              <a:off x="4648200" y="36576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7" name="Can 66"/>
            <p:cNvSpPr/>
            <p:nvPr/>
          </p:nvSpPr>
          <p:spPr>
            <a:xfrm>
              <a:off x="5867400" y="34290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8" name="Can 67"/>
            <p:cNvSpPr/>
            <p:nvPr/>
          </p:nvSpPr>
          <p:spPr>
            <a:xfrm>
              <a:off x="6248400" y="34290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9" name="Can 68"/>
            <p:cNvSpPr/>
            <p:nvPr/>
          </p:nvSpPr>
          <p:spPr>
            <a:xfrm>
              <a:off x="6019800" y="35814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0" name="Can 69"/>
            <p:cNvSpPr/>
            <p:nvPr/>
          </p:nvSpPr>
          <p:spPr>
            <a:xfrm>
              <a:off x="6400800" y="35814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1" name="Can 70"/>
            <p:cNvSpPr/>
            <p:nvPr/>
          </p:nvSpPr>
          <p:spPr>
            <a:xfrm>
              <a:off x="6629400" y="34290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2" name="Can 71"/>
            <p:cNvSpPr/>
            <p:nvPr/>
          </p:nvSpPr>
          <p:spPr>
            <a:xfrm>
              <a:off x="6858000" y="3581400"/>
              <a:ext cx="250876" cy="30480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6" name="Can 75"/>
            <p:cNvSpPr/>
            <p:nvPr/>
          </p:nvSpPr>
          <p:spPr>
            <a:xfrm>
              <a:off x="3852204" y="4411392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8" name="Can 77"/>
            <p:cNvSpPr/>
            <p:nvPr/>
          </p:nvSpPr>
          <p:spPr>
            <a:xfrm>
              <a:off x="3852204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9" name="Can 78"/>
            <p:cNvSpPr/>
            <p:nvPr/>
          </p:nvSpPr>
          <p:spPr>
            <a:xfrm>
              <a:off x="4191000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0" name="Can 79"/>
            <p:cNvSpPr/>
            <p:nvPr/>
          </p:nvSpPr>
          <p:spPr>
            <a:xfrm>
              <a:off x="4176932" y="44196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1" name="Can 80"/>
            <p:cNvSpPr/>
            <p:nvPr/>
          </p:nvSpPr>
          <p:spPr>
            <a:xfrm>
              <a:off x="4826388" y="44196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2" name="Can 81"/>
            <p:cNvSpPr/>
            <p:nvPr/>
          </p:nvSpPr>
          <p:spPr>
            <a:xfrm>
              <a:off x="4501660" y="44196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3" name="Can 82"/>
            <p:cNvSpPr/>
            <p:nvPr/>
          </p:nvSpPr>
          <p:spPr>
            <a:xfrm>
              <a:off x="4529796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4" name="Can 83"/>
            <p:cNvSpPr/>
            <p:nvPr/>
          </p:nvSpPr>
          <p:spPr>
            <a:xfrm>
              <a:off x="4854524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5" name="Can 84"/>
            <p:cNvSpPr/>
            <p:nvPr/>
          </p:nvSpPr>
          <p:spPr>
            <a:xfrm>
              <a:off x="5847472" y="4411392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6" name="Can 85"/>
            <p:cNvSpPr/>
            <p:nvPr/>
          </p:nvSpPr>
          <p:spPr>
            <a:xfrm>
              <a:off x="5847472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7" name="Can 86"/>
            <p:cNvSpPr/>
            <p:nvPr/>
          </p:nvSpPr>
          <p:spPr>
            <a:xfrm>
              <a:off x="6186268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8" name="Can 87"/>
            <p:cNvSpPr/>
            <p:nvPr/>
          </p:nvSpPr>
          <p:spPr>
            <a:xfrm>
              <a:off x="6172200" y="44196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9" name="Can 88"/>
            <p:cNvSpPr/>
            <p:nvPr/>
          </p:nvSpPr>
          <p:spPr>
            <a:xfrm>
              <a:off x="6821656" y="44196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0" name="Can 89"/>
            <p:cNvSpPr/>
            <p:nvPr/>
          </p:nvSpPr>
          <p:spPr>
            <a:xfrm>
              <a:off x="6496928" y="44196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1" name="Can 90"/>
            <p:cNvSpPr/>
            <p:nvPr/>
          </p:nvSpPr>
          <p:spPr>
            <a:xfrm>
              <a:off x="6525064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2" name="Can 91"/>
            <p:cNvSpPr/>
            <p:nvPr/>
          </p:nvSpPr>
          <p:spPr>
            <a:xfrm>
              <a:off x="6849792" y="4876800"/>
              <a:ext cx="250876" cy="3048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95" name="Picture 2" descr="http://img.diytrade.com/cdimg/884939/9349363/0/1244755711/Electronic_Balance_Scale_B_C_Seri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7516" y="5715000"/>
              <a:ext cx="812800" cy="609600"/>
            </a:xfrm>
            <a:prstGeom prst="rect">
              <a:avLst/>
            </a:prstGeom>
            <a:noFill/>
          </p:spPr>
        </p:pic>
        <p:pic>
          <p:nvPicPr>
            <p:cNvPr id="96" name="Picture 2" descr="http://img.diytrade.com/cdimg/884939/9349363/0/1244755711/Electronic_Balance_Scale_B_C_Seri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0444" y="5765412"/>
              <a:ext cx="812800" cy="609600"/>
            </a:xfrm>
            <a:prstGeom prst="rect">
              <a:avLst/>
            </a:prstGeom>
            <a:noFill/>
          </p:spPr>
        </p:pic>
        <p:pic>
          <p:nvPicPr>
            <p:cNvPr id="97" name="Picture 2" descr="http://img.diytrade.com/cdimg/884939/9349363/0/1244755711/Electronic_Balance_Scale_B_C_Seri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3148" y="5715000"/>
              <a:ext cx="812800" cy="609600"/>
            </a:xfrm>
            <a:prstGeom prst="rect">
              <a:avLst/>
            </a:prstGeom>
            <a:noFill/>
          </p:spPr>
        </p:pic>
        <p:pic>
          <p:nvPicPr>
            <p:cNvPr id="98" name="Picture 2" descr="http://img.diytrade.com/cdimg/884939/9349363/0/1244755711/Electronic_Balance_Scale_B_C_Seri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5752" y="5638800"/>
              <a:ext cx="812800" cy="609600"/>
            </a:xfrm>
            <a:prstGeom prst="rect">
              <a:avLst/>
            </a:prstGeom>
            <a:noFill/>
          </p:spPr>
        </p:pic>
        <p:pic>
          <p:nvPicPr>
            <p:cNvPr id="99" name="Picture 2" descr="http://img.diytrade.com/cdimg/884939/9349363/0/1244755711/Electronic_Balance_Scale_B_C_Seri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6888" y="5715000"/>
              <a:ext cx="812800" cy="609600"/>
            </a:xfrm>
            <a:prstGeom prst="rect">
              <a:avLst/>
            </a:prstGeom>
            <a:noFill/>
          </p:spPr>
        </p:pic>
        <p:cxnSp>
          <p:nvCxnSpPr>
            <p:cNvPr id="101" name="Straight Arrow Connector 100"/>
            <p:cNvCxnSpPr/>
            <p:nvPr/>
          </p:nvCxnSpPr>
          <p:spPr>
            <a:xfrm flipH="1">
              <a:off x="3886200" y="22860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400800" y="22860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810000" y="3048000"/>
              <a:ext cx="304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6477000" y="3048000"/>
              <a:ext cx="457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4267200" y="40386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553200" y="39624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4191000" y="53340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6629400" y="52578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2133600" y="2305928"/>
              <a:ext cx="12954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Country A</a:t>
              </a:r>
              <a:endParaRPr lang="et-EE" dirty="0"/>
            </a:p>
          </p:txBody>
        </p:sp>
      </p:grpSp>
      <p:cxnSp>
        <p:nvCxnSpPr>
          <p:cNvPr id="131" name="Straight Connector 130"/>
          <p:cNvCxnSpPr>
            <a:endCxn id="58" idx="2"/>
          </p:cNvCxnSpPr>
          <p:nvPr/>
        </p:nvCxnSpPr>
        <p:spPr>
          <a:xfrm>
            <a:off x="2819400" y="2590800"/>
            <a:ext cx="304800" cy="180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010400" y="2133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9" idx="4"/>
          </p:cNvCxnSpPr>
          <p:nvPr/>
        </p:nvCxnSpPr>
        <p:spPr>
          <a:xfrm flipH="1">
            <a:off x="6499276" y="2514600"/>
            <a:ext cx="358724" cy="19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37"/>
          <p:cNvGrpSpPr/>
          <p:nvPr/>
        </p:nvGrpSpPr>
        <p:grpSpPr>
          <a:xfrm>
            <a:off x="3200400" y="5638800"/>
            <a:ext cx="3352800" cy="609600"/>
            <a:chOff x="3200400" y="5638800"/>
            <a:chExt cx="3352800" cy="609600"/>
          </a:xfrm>
        </p:grpSpPr>
        <p:sp>
          <p:nvSpPr>
            <p:cNvPr id="136" name="Left-Right Arrow 135"/>
            <p:cNvSpPr/>
            <p:nvPr/>
          </p:nvSpPr>
          <p:spPr>
            <a:xfrm>
              <a:off x="3200400" y="5638800"/>
              <a:ext cx="3352800" cy="609600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424304" y="5757204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Comparable Weighing Results</a:t>
              </a:r>
              <a:endParaRPr lang="et-EE" dirty="0"/>
            </a:p>
          </p:txBody>
        </p:sp>
      </p:grpSp>
      <p:sp>
        <p:nvSpPr>
          <p:cNvPr id="139" name="Slide Number Placeholder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D6B5-C93F-46A7-936B-05E36C851F75}" type="slidenum">
              <a:rPr lang="et-EE" smtClean="0"/>
              <a:pPr/>
              <a:t>25</a:t>
            </a:fld>
            <a:endParaRPr lang="et-EE"/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t-EE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BMICH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Traceability &amp; Comparability</a:t>
            </a:r>
            <a:endParaRPr lang="et-E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144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whole idea of establishing traceability is </a:t>
            </a:r>
            <a:r>
              <a:rPr lang="et-EE" sz="3000" b="1" dirty="0" smtClean="0">
                <a:solidFill>
                  <a:srgbClr val="0070C0"/>
                </a:solidFill>
              </a:rPr>
              <a:t>comparability</a:t>
            </a:r>
            <a:r>
              <a:rPr lang="et-EE" sz="3000" b="1" dirty="0" smtClean="0"/>
              <a:t> of measurement results!</a:t>
            </a:r>
          </a:p>
          <a:p>
            <a:pPr>
              <a:buNone/>
            </a:pP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334000"/>
            <a:ext cx="8763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70C0"/>
                </a:solidFill>
              </a:rPr>
              <a:t> Two measurement results are comparable only they expressed in same units</a:t>
            </a:r>
          </a:p>
          <a:p>
            <a:pPr algn="just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70C0"/>
                </a:solidFill>
              </a:rPr>
              <a:t> Two measurement results are comparable, that does not mean measured quantity</a:t>
            </a:r>
          </a:p>
          <a:p>
            <a:pPr algn="just"/>
            <a:r>
              <a:rPr lang="en-US" sz="1900" b="1" dirty="0" smtClean="0">
                <a:solidFill>
                  <a:srgbClr val="0070C0"/>
                </a:solidFill>
              </a:rPr>
              <a:t>   values or the measurement uncertainties are in same order of magnitude</a:t>
            </a:r>
            <a:endParaRPr lang="et-EE" sz="19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Comparability : </a:t>
            </a:r>
            <a:r>
              <a:rPr lang="en-US" sz="2800" dirty="0" smtClean="0"/>
              <a:t>Property of measurement result enabling them to be compared  independent of   </a:t>
            </a:r>
            <a:endParaRPr lang="et-EE" sz="2800" dirty="0"/>
          </a:p>
        </p:txBody>
      </p:sp>
      <p:sp>
        <p:nvSpPr>
          <p:cNvPr id="10242" name="AutoShape 2" descr="data:image/jpeg;base64,/9j/4AAQSkZJRgABAQAAAQABAAD/2wCEAAkGBxQSEhQUEhQWFBQUFRcVFxQWFBgXFRUYGBUXHBYXFhUYHSggGBolHhQYIjEhJykrLi4uFx8zODMsNygtLisBCgoKDg0OFRAQFCwcHBwsLCwsLC0sLCwtLCwsLCwsLC0sNy8sLTAsLCwsLCwsNy4sNy03MSw0LCwuKywuLSwsN//AABEIAOAA4AMBIgACEQEDEQH/xAAcAAABBQEBAQAAAAAAAAAAAAAAAQMEBQYCBwj/xABGEAACAQIEAwUDCAcGBgMBAAABAgMAEQQSITEFBkETIlFhcTKBkQcUQlKhscHRIzNicoKy8CRDc5Kz4RUlU6LS4mN0wjT/xAAYAQEBAQEBAAAAAAAAAAAAAAAAAQIDBP/EACMRAQEAAgEDAwUAAAAAAAAAAAABAhEDITFBEpHwBDJRYXH/2gAMAwEAAhEDEQA/APcaKKKAooooCiiigKKRmAFzoB1NZ7H80qG7PDoZpP2Qco89Nx56DzoNCTVVjuYsPFvICR0XX7dvtrPSRTzn9PKQP+nHaw9X9n4ZqkwYCOLUKqn6x7z/AOZrke61XSbPnmWSQXhw7EfWbRfibL9tMPisY/8AeRx+neP/AGKR9tLLj0Hix8f9zrUd+KnoAPXWro27OFmPtYlz6L+cg+6lPDSd5ZD8B+JqHJxRvrAX22pjE8YMYzSSBF+szBR8TTSbWY4b4SyfAH8RSrhJR7OIYeoP4OfuquXiT2uHuLXvpa3jfwrtOKv4gj0H4U0bWYxGLTZkceZt/OF++nRzJJH+uhIH1hcD46g/Gq+Pi56r8DapcPE0PUqfPT7RTS7W2D5ggk2fKfBtPt2q0BvWUnwEMmpUXP0k7p+K6H3g1FXDYiDXDyZl+o1hfy17pPwPlU0rbUVmuG82oWyYhTE40Nwct/MHVff8a0isCLg3B2I2NQLRRRQFFFFAUUUUBRRRQFFFFAVX8X4xHh1u51Oyj2j+Q86hcw8fEFo4x2k76Kg1tfYn8vwqk4fgGLGWVu0lOpfdU8k6E/tbDp41ZAuJefFn9KTHHuIl9ojoWv7I82F/BalRQpEttFX6q9f3idXPmfsrmbFhdE38f63PnVDx7iLQwyTBDKyKWyA2Jtvr5DX3Vpna5n4l9XujxO/+1VwxIcZgwYH6QNxobHX1FVPCcfHj8IHt3ZUKOoOqm1nW/kdj6GueX0kXtFkUgXDXtYGS5WXKPqsVEgP/AMp8KGjnCuKGYsGXKQFa176EsrAm3tK8bA+6oqTsuKszNZpGjVbm1ngWRCV2BDQzAHzqww/DFSVpAx1z2XTKM5Qv0ubsl/Vm8al/N1zZsq5rAZrDNYXsL79T8TUNKHj8R7WMhSdFNwpOqYmBrabaF/gai/KRw+SbBFIUaR+0Q5VFzYXuam84xYow5sJKImjzO5IvmUKTYXU66VmuH83TR8JOJkbtJmlMSFgALna4FtAAT7qitXjoW+YsoBz/ADfLYAk3MdthTnBIrRsbWBllI0tp2hCm3ooNefzz8Xhwy41pwYyFcxkKSFa2UsmUC2o0BuL16Fy3xT53hop7ZS66joGBIYDyuDVFfy7K8jOxYspUOLkkXleR1AHTLGYhp41KPEj2/ZBQRmylr2IIjLsbdQLxj1fyq1jgVb5VC3NzYAXPibddB8KiYbhipIz3Yk5tDbu53zNY2vrZR5BRQ0krjezIGcKW2BNi1t7DrvVrh+KfXHvH4isfi8C8uKGZT2Ytr9Hs0yvYEahnlKXH1cP51xzVzIMH2KqnayzOFWMGxIvYm/jcgD18qqN3icNHOveAYDYjRl/dbdfTUeVQMM0+CN0Jlh3Kn6I8So2/eGnj4VHw85WxGh8Pw86t8LjA3k39bHpQ2veEcXjxC3Q94bodx+Y86sKw+M4YQwlw5ySA3yjQE+XQE+Gx8tquuXOYRP3H7sw3Gwa25A6HxFZsaX1FFFQFFFFAUUUUBVFzLx3sQI4hnnk0VRra/Uj7vS50FS+P8WXDRFzq2yL9ZvyHWspwvBMS0kpvLJ7ZP0Qf7seBtbN4aL41ZA7wvh+W7uczvfPJe977qp+r4n6XpTmOxgAOoVQLknQWHiegpcZiRawNlG52Gn4VTT5MTEcjm19HXRkdG00PUEaqR5EVpknFVd4j2R72hADWzruVDjVSw0DDYkGoHBuJ5oXzln7Iavl1dbG2ZQNJRlKsm4YbWIp3gWHljzIwAQeyBsGvr2Wt+yOhCnVSSouALWyrQZPkJsLbELhVmS0gZ0lGXIWByqq9AALeOgqenM0ZxYwhjmDsWyu0YWJsilmKsTdhpa9qjcrL/beJ/wCNF/pUcbX/AJpw/wDcxP8AIKitLlpQtOCOnVhoKvjC/oJv8KT+Q1lvkngD8OUMoYdrJoQCOnjW7xmDzxyINC6MoJ2GZSPxrOcv8rYnB4BsNFLH2xZiJSGyoGtqFtqwtp0+6oMz8oPFWxEi8MwgDyOR2pHsoBqE02ta7eAAHjW34DwYYXDxwLqI1tf6x3Y+8kmsZwf5OeIYV3kgxsSvJ7TmLOx1udXUkXOptvXoHAMHPHCq4qUTTAteRVCggnuiwA2Gm1FddjXJiqx7OkMVUZHF8xJHikwrRTZpGCrJ2doScuawckZrDewNdz8vQtikxbBjKiZBc3UeBC9CLt/mPWk5uj/tfDP/ALD/AOka0zQ0RkONYmRpVhjup0INyudjcjYg9kgGdiLXIVLm5FXXaBFGdh9FczELdjYDyuT0HjU58MN7a/1+VZviPCZZp7PpGvssDoqkWbIN+2a7AsR3F9nViaqNbg8ZfRvj+Brji3DO0PaRnLMtiCDbMRtc/W8G9x6GqqTFJGURmCltFXUk2/DbU+I8aucFib90+4/gaC05Z4924ySd2ZNxtmA6gdD4ir6sBxvCsCJ4e7LH3jb6QHXzIG/iPTXWcvcYXFRBxow0dfqt+R3FZsaWdFFFQFcu4AJJsALknYAbmuqy/O2POVMNGbPMe8fqoNyfLQ+5TQU7Yk4zEGY/q0JWFSOo3cjy0PqVHSrGdsoyj3/1401goRGlxtYBQd7Da/mSSx82NV+N4pFHIkckio8t8gY2LWte3xFbZvU386imLxXDaEMjA2ZdmIuLOvQkXFwRvULAcJaKUsr3QixvcuwtZVf6xXpJ7VtDfeusdwFXYNG3ZnNmIA0zHeSOxBjk31GjXIYNVxagbtXQFdhadSOorJ8rJ/beJ/40P+jXXGI/+bcP/wAPFfyLWvjhHhvv50+sdFMrFTix08qU4EqBkR10Ep4JXWWohjJRkqRaltQRuzpDHUm1FqKxPOCf2zhX/wBmT/SNakx1MK1yVoILR020VTylMzWUFmIUDUkmwHqTtV2jJR8usZXeZs4JvbrJY3XtNAAi9Ixpe7EsTpNTHRmQxq13XRrAlQ1r5C+2e2uW97a2qfI8eJjdYpla4KlopASt/wBpDce4g1B4fwJYrPIVZkvlAXLFCLaiJPo7m7kljc3NtBdousLNmGu4/q9VAlOAxIlX9TIbOo2A3NvS+YeWnjT3DcfHKC8EiyKrFSVNxcbi9WHEMGJomU/SGh8D9E+4/YTVI1iOGAINwRcEbEHYiuqyHyf8ULK+Gk9uHYHfJfUfwnT0IrX1hojNYXOwrz+OQ4ieSY7Mcq+SLa/x7o97VqObcZ2eGa279we/f7Aaz/DUyJfw0+G//cTWolPYuXzsFGp6edZ3j/LuG4hGO0AbTuSoRmAPg2zDyNxVziIhIrK17MCDYkGx3sRqKq8FwZopQ6yd3UsLZWYkH28tkfp3iobu7m5rTLP8d4JLhuHNkxk+bDLJIGVrZ/qq25ygaAA0uLxU+KfC4KGVor4ZJ8ROv6wKVAVVPRidb+dXnPI/5fi/8Fqp+UFtxJw278PwrL+6FUNb31lYIFm4ZisPG88mIwmKfsgZjmkilPs2bqG2t6+/0BVrHfKat0wMai7yY+DL4i2a591x8asjzJ2M3Y42P5uWY9lNmzYeUXOUdpYZHta4YD1qK0qpTipXMTVIFNqQJXQFLRUQlqKWigSlopaKSkrqkNAlckV1XJagQ1lOaeW2xuIw4lYHBxBnkhzMDLJ9DMANVHr41pZpwoLMQqgXLEgADxJO1YXjvyhqqSnBRmcRAl52uuHj/i3ck7KN+lEQOaOG4fh2KwM+FVcOXm7OZVOWNoLd9nXYBbjXzHW1WXGOFrxmNeymnhw6OcxCFUxKkfQzakAjci2p0NJyZwCTFhcbxMGSR7GGFxZIk3BMY0ub3AN7DfXbeNQZ/hPBMPgIhHEFjQsNWbV2Ogux3Y6D7qucL4H+vGqAcuO7s0jjqO01knZT9VpBkgBG6ov8VaFVt7q0jNcVJwmMixI9kmz+Y2b4qQfUV6QrAgEag6g+NY/mjB54T4gZh6rr916seR8d2uEQH2oiYz6L7P8A2lfhUrSv50mzTRJ0QGQ+/b+T7aacZUVf686Y4s3aYyQ+DKnwtf8AkPxp7EHX3VYzVRxbh8kjK0b2Ki2Ul067h0bS+l7qw0GlS+ExyhLTG73PVSQOgLKqg+thvVRLNjEY2DMCWIvHHIlrnKoKOjr01Kt6mtNGtVEHjvCvnWGmgDZO1QpmtfLfra4v8ag8U5WkYYaXCyiLFYaMRq7KSkiZQGSRR9EkX62rTRrUhFqVqMlwflnEyYpMXxCWOR4VIhhhUiKMtoznNqzEf1tWp4hhI5UMcyLJG26sLj/Y+dS1WlaO9QefzcKxfDO/gi2KwY1bCubyRDr2Tb28vs61o+X+Y4cWmaFtfpRnR1PUFatGiK6isxx/lRJ37aBvm2KGuddEk8pAP5hr61nKXw3jce2Xu1yveur157w/mybDydhjoyrj6QFyw+stv1i+ne/eN62uCx6SqHRg6nZlNwf9/KpMtrnx3Hr3l8ptFIGpRWmC0tJQTRAa5Jpt5KxvM3yhYbDXRD28o+hGe6p/bk2HoLmitjJKBWN4zz7Ej9jhVbFznQJHqgPmw393xFU+G4JxHi1mxbnC4U6iJQVZh+4dT6t6gGt5wHl/D4JMmHjC39pzq7fvNv7tvKgyuF5RxWNIk4rLZN1wcRyoPDOw3PvJ86ueP8lYbFQxwNnigjNxFCVRCfFhlNyPxNaFpaaZyaDKwcjxxurDF445GDBWxTFTY3sRbUabVpib04q3rsJVRT8YGIOQQ5rEHMU7MMDplu8lwq77Ix9Ke4Hg5I1btWuWbNbtHky6a/pJNTtsAoHhUric7RxO6qGKi9iWA3F75VZtBropOlU/C+JYmWVCUPYtfN/Z3iCd1iCWnkV21AFhF1qjSzR5o/T+vurO8hS9nicRAdiMw/ga32hx8K1GHW4IrHQt2XFIjsHNj55lK/faoR1Cc07nxkdvtP8A5U7j5squwGbKpNtdbDbQE9PCmOGnv+5j9q07j8WkKPLIcqICzNYmwG5sASa0lVmC5gzSJGyxhnawCThm2OuR1RiNDsK00S1nuDc3YPEyLFBOHkYEhcrgmwufaUdKpflm4vLh8EiREr28mRmGhyBSSoI2vp7gaUb2DGxM2RZYy/1Q6lv8oN6sEWvG+K/JdhoeGtiElk+cRQ9v2uYZGIXNYLbQHYEG97b1uPkn4zJi+HRvMS0iM0Rc7vlIysfE2IBPW1RWwArqiloEtUebDg1JpDQUXFuFRzp2c6Z16HZkPirdDWA4jwzFcOYywyFojvKFzDyGJi+l++LHTfpXrDreok0HhWcsZXTDkuP8vjwyfL/PMcpWOa0EzeyC14pf8KXYn9k2PrWvTECvOea+UEYMYFUX1fDt+rfzjP8Adt9npWe5c5qxGHzxlu1jQlAk4YSwuLd3OPbUeeu21teVz9H3O/H9Pee64et/HzvPn7e09vWW5k58w2FupbtZR/dRkEg/tNsv3+Vec43mHiXEp2w0C9kml1hJ1U9XlNrL/lHTWtzyn8l8EAD4oiaTfIP1S+vV/fYeVdJd9XnzxuGVxymrGajfinGSQn9nwpNiQSqW6hn9qQ+Q08hW85X5EwuBswXtZh/euBof2F2X11PnWmLBQAoAAFgALADwAG1MPJWmTkktMs96QLTix0Q2q06qV3alqDm1VWK5kwccnZvioEkvYo0qBgfAgnQ1Y46FnjdUfs2ZGVXtfISCA1ri9t68t45ybwzA4KUY2RXxDJI0chYpKWHsiKPMb2JF73vfXSivU8wtfcWvp+FUbcyqCLxOFNu88kCaHqFMuc+mW9U3yN9t/wAMi7bNbM/ZZr37K4y79L5reVulXkGP4ehskuDRgbWV4VIPoDvVZaXB7+6sVzMMmLgf6si/9soNbbB+0KxfPgs6nwZvwqrC8PWz+4j+Wn54VcMrqGVrhlYAqQdwQdxXGTLOw8HcfafypcZhhIrxts6lTtswtsRbr1qxK44dwfBxSBoocPHJqAUjjV9Qb2IF9r1L5h5dhx8BgnByk5lYaMjDZlJ2Op9xNQeEctRxMrBmJU3HchQX9I41rTItx4efWg+feZOX5lxUfCsLjZsUCRmhYssUOxAYZiDlAzHQW0617xyvwNMFhosPHqsa6t1Zibsx9STULlzk3C4KWWaFWMs3tySOXbU3axO1zqfGwrR2qKSiloqBKKKWg5Iqs5g4iuFgknkDMkYuQgu2pA28Nd+lWtcTQq6sjgMrAqwOxBFiD7jQeA8d5vxmPfs8OhhRjYLHdpX/AIhr7lt6mrfl75McQkbGaYRlzmEZTtGBO5ZgwsfLWvUeCcvYfBLaBAGO7nV29W8PIaVMle9ZyxmU1XXi5s+LKZ4XVj5+49wDG4CftlkZWvZJI7qjAdP/AFb7a2HKvyokkRY0ZH27UDuH94fR9Rp6V6JicKsilHUMraFSLg1lsHyDBHilm9qNO8kbC5VwdO91Ub69bVfTrszllcrcsru1tUBNOLHXcBuKcIqsGwtLXVqQigSiiigg8d4n82w8s5RpBEucolsxA3tfwFz7qwXMHE+FcVwDYidkR0jkCBpAJ4n1sAgPeJIBtYg3r0phfQ1kMT8mXDXfOcNYk3yrI6p/kVrAeQoK/wCRXGzS8O/TFmCSskbMSSUAU2udwGLAelulT5fky4azlzhzmZixPbTC5JudM/ia0+HwaRxiKJRGirlVVAAUeQrPYfleRCuWSMBSvsDERGwIvos5UnTqtvKiNngh3hWO561kUeJb8BWzwI191Y3mHv4qJfF1H+aSqsS+Mx5MS3mwPxAv95pGGtWPNcFnR/EW+B/9vsqA2oBpEqkPBsVKTmnyANcN2kh0voezi7ID0YuPG9bWMVluJYzEq6pBGSCoOYJnN7kMLsyIlhlNySTc2U2q94IsoiAnN3udbhja/dzFUUX9B8d6os1FdUgrL8W5+wkEzw/pZpI/1ohjLiL99th+FZVqqQ1E4RxSLFRLNA4eNtiOhG4I3BHhUygSkrqkoCiiigjzrXCx1JIoAoIkkVdrEDT7LQq0HMaWrquq5NAhrk10aSqEpKWioC1JVPwbmBMTiMTFHYrhiiFh9JznzgeQygeoNXBoIfFkkMTCE2kNrHMFI7wzWLKwBte11IvVXwmbFiVUlD5NcxkjjvoDYrLDJlOttCg3PhT3HeJywsuRAUykszI5W99AXjDGOw1uUI13FqkcC4qMShcLlytluHR1Y2BujoSCO91sbg3AoL7CaKzVj8Mva8RTwVr/AORSfvArW4l8kJv4XP3/AIVnuSoM0ssp6C3vY3P8v20Gg4/hs8LeK974b/YTWcwq3T00rZkVk2h7KYodjoP/AM0impsV2UbyFSwRSxUFQTbfViFHqSAKY4LxieeVSIwICDdlBIGl1YTMVD32tGrLqe/pY2fZ2PrVFzbztDw/KhV5Z5BeOFQe9rYEtawFxawufKqy2K15Ty5zTh+ES43C426ynEyTCRFz9sslit8uqsB0Nt/WvQeV8fNPh45MRCcPK17xnpqcp8RcWNjY1h/k7x+Fwy4tMY8cWL+cSGZpyqmQE6EF9130HjfrRVv8lMDGDEYjKI48XipJoogQciGwF8psCbbeVbgisJ8l7KzY94AVwjYm8AtZdAe0KDovs/d0reVKOaK6IrmgKSlooEpK6pKBKKWigSkpTSUCGktSmiqOay/O/GJEWPC4X/8ArxZKR/8AxJ/eTN4BRt5+lamsbxHkiSTFPikx00MrjJ3ETux6WjF/oi1/UnxoIHybcKXCYriUEdysbYdQSblj2RLMfMkk1vmNtfDw3rA8o8s4qHH4qSXETGMPGc7KtsX+jIu1tspNtPCrvmnnTD8PkhTECQLNf9IEJRLW9o9euguRbbWoF4dzSr/rEKagZlJkVCfZWUAB4Xta4dQLnQmtJh47mw6nX8aq4o8PieznURy21SVbHS+wcdLjbyq+wSWBY+6gqeb8Vljyjdu77tz+AqZythOzw633fvn37fYBVJjV+dYoIPZU2J8hq5/D4VsQLbUUtU/MWDzKHG67+nj7j95q4pGFxY7GoM9hH7RL9RofWk+aoXV2RTIgIVyoLKGtmCtuL2HwriVDh5f2G+7ofUVYTRaXH9Dxqoz83MhMqRwR9oCd+sgBs3ZL9UdZWypsAWJsLPiXAcLiSGnw8UrDZnjViPK5F7eVJkigEkuUJfvyMF1aw621Pp51E4PxWWeZ+4FiUW81YfRZgbM+91Gi2F2JuAF5h4VRQqKEVRYKoAUDwAGgpyuQaUGopaKreO4CaZAsGJbDMGuXWNHLCxGWz6WuQb+VYbmyLiGDjQpxSWWaWRYoYRhYAZGJ8bGwA3Pp41R6VakqJwbDyxwRrPIZpQozyEAZm62CgADoNNgKmGgSkpaKISkpaKApKWkoEpK8s4vxgf8AEMemI4pNgo4ngWJEYWbNCpeylSdDrp9atxylGBDmXGPjUdrrK7KbACxUFABuPWgu6SlJrhjVETi2PWCJpWGigeQ1IALNsi66sdALk7VCjngx0TRyRg6DtMPKozJfbMuoI00dSQbXUmuOG8fWVsjr2bkkKCb3IFzG1wMsoGpXqNVLDUO4LgcUUnaILWUqi6ZYgxBcR6XVWKr3b5Rl0AubwO8t8BhwsYgwyZIwzNa5JuxuSWOp8NegFWnHMZ2MVl9o6L+fu/KpcCCNSzaaXJ8BVBDGcXPmOiL08F6D1NBN5WwGRDI3tPt5L/vV5SKLaClqKKKKKCNj8IJUsd+h8D+VVPDsQUbspNOik9P2T+FX9V/FeHiQXHtD7fKqGcVh7dLg7j+ulVePxS4WC8aKFWyquiRp5u2yINyfhckCrDh2N/u5NG2BPXyPnUnEYK2o1HhRFFyyZirPKzFXsUDCzHe75T+rVrjLH0CgnvE1dRShhdSCLkXBuLg2I06gi1V3GopjERFe7aMVIzqtjm7O+mc7A9M19bWPPBuGjCwnNlU+29j3EsoAVf2VVQo6m1zqTQWruFBJIAAJJOwA3JNYzlZDj8U/EpB+iTNDglI2QG0k1uhYiw8rjwqXjY5OK4MpEWw6PIElzKCzxA99UKmwuLa+orTYTBrEixxqFRFCqo2CgWAop29JelyGjIagSsTz7zycFJFh8NGJ8VKR+jN7Kp0W4GuZjsPAE+Fa7ieK7GGSUgkRoz2G5ygm3vtavEuVuWOJ4yWXiMUqQzM75XdQxZj7QQMrBVAsoa17Ajxqj23AGQxp2wUS5RnCXyBuoUnUgbXp41h/k55pxOJebDY1LTw374XLnCtlcMBpmBtqNDfyrckURyaSlIpLUFbHwLDrJLL2KGSYgyOyhmayhQLnYWA0GlZTlvDLheMYzD4cBcO+HjxDRr7EcuYLYD6N1N7engKs+L8s4ppnlwmPlw/akF42jWZAQoW8YYjJoBTHKGCw+FnxECvLNi2tJPPKpBkPQKT0XNsL+1uelGtJrNtxySLEsk4AjOxA9lc1lkB+khuFfqjWJ7rAhOJQSw4oTIGkElhbU6aB4vSw7RCdiHW4D1dYjBq5UugYo2ZSRfK1iLjwNjQMT8NieQSsvfFtb6NlN0zDZip1BO1zarzA4a3eb3CkweDtq2/QfnUPifEC57KLW+hYdfIfnUIY4rijO4ij1UHU/WP5CrnAYQRIFHvPiaa4Xw8RD9o7n8KnUUUUUVAUUUUBRRRQQeI8OEmo0bx8fX86i4PHlO5LfTQMfuP51cUxisKsgsd+h6iqEeIHVf8AaqvjGB7eNoizJe2o8uhHUV0okw5+snh09x6HyqwgxCSjTfwOjCggArh4LKO7GtgPE9PeT18644EWKFmYtmY5STfQaFhfozZiPIirCTCnpr5VHNwLez0Hl6UQmC4gJGdQCMnXoRmZfvQ+63jUkTrmy5hm3y3F7elVvC8L2KkXzXI1tbQKqgb+C/EmmcHG3zh3YEDvWJ2ObIot/DCD/GaKtsZAJY3RtnUqfeLVjMAcdglaFIBMmYlGFyBfrodutjV1j574mJQSPZ0uRe5cnTrpF9tQueMdJGkJjdkJlscptcW2NqDvk/gssTyT4jSWW/d0uLtmYm2lybaeVaYtVbxuW0Lm9rFSdbaB1J91ga54U+aBATfulD1vYlTr7qCxjmVhdSGG1wQR8RUXBcRWUsFBGXxtrqy30PijD3VW8uq6IyuCNVsSLXIjVWPxQn+KnsPgykzyBu62bu2+tlJ1/eVj/GaaHK4xkxJR2JV9F8BcEpb3rIp9E8aZ4rwcyTxTxv2bobMbXzL4W8dx6Hyq07AOwbKCw0BtqL72PTapkWD+sfcPzohlFLHSpSRKgzMRpuTsKZxWPSIWGrfVH4npUBYZcQbvovQdPcOp86KXFY5pjkiBC9T1P5CrDh+AEY8W8fyp7DYZUFlHv6mnqAoooqAooooCiiigKKKKAooooEIqBieFqdV7p+z3dRVhRQVPziaL2xmHj1/zD8akx8QjbQ93yYfjtU2o8uCRulvTSqEbCqdRp6HSmmwR6H400eGEew5HxH3UmWdeub4H8jQdHCv4A++m5cEW9pA1trgG3xrv55MN0B9zD86P+Iv/ANP7T/41Ahwzn6P3V0uDbyHvo+fv/wBMfE/+NHzmY7KB7j+dDR1cD4n4U52CILtb1Y1GMU7btb0sPu1oThQ3Zrn4n4mg7l4oi6KC3poPifwqKWnl27i+WnxO5+yrKLCIuw95p+gr8JwpU1PeP2VYC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10244" name="AutoShape 4" descr="data:image/jpeg;base64,/9j/4AAQSkZJRgABAQAAAQABAAD/2wCEAAkGBxQSEhQUEhQWFBQUFRcVFxQWFBgXFRUYGBUXHBYXFhUYHSggGBolHhQYIjEhJykrLi4uFx8zODMsNygtLisBCgoKDg0OFRAQFCwcHBwsLCwsLC0sLCwtLCwsLCwsLC0sNy8sLTAsLCwsLCwsNy4sNy03MSw0LCwuKywuLSwsN//AABEIAOAA4AMBIgACEQEDEQH/xAAcAAABBQEBAQAAAAAAAAAAAAAAAQMEBQYCBwj/xABGEAACAQIEAwUDCAcGBgMBAAABAgMAEQQSITEFBkETIlFhcTKBkQcUQlKhscHRIzNicoKy8CRDc5Kz4RUlU6LS4mN0wjT/xAAYAQEBAQEBAAAAAAAAAAAAAAAAAQIDBP/EACMRAQEAAgEDAwUAAAAAAAAAAAABAhEDITFBEpHwBDJRYXH/2gAMAwEAAhEDEQA/APcaKKKAooooCiiigKKRmAFzoB1NZ7H80qG7PDoZpP2Qco89Nx56DzoNCTVVjuYsPFvICR0XX7dvtrPSRTzn9PKQP+nHaw9X9n4ZqkwYCOLUKqn6x7z/AOZrke61XSbPnmWSQXhw7EfWbRfibL9tMPisY/8AeRx+neP/AGKR9tLLj0Hix8f9zrUd+KnoAPXWro27OFmPtYlz6L+cg+6lPDSd5ZD8B+JqHJxRvrAX22pjE8YMYzSSBF+szBR8TTSbWY4b4SyfAH8RSrhJR7OIYeoP4OfuquXiT2uHuLXvpa3jfwrtOKv4gj0H4U0bWYxGLTZkceZt/OF++nRzJJH+uhIH1hcD46g/Gq+Pi56r8DapcPE0PUqfPT7RTS7W2D5ggk2fKfBtPt2q0BvWUnwEMmpUXP0k7p+K6H3g1FXDYiDXDyZl+o1hfy17pPwPlU0rbUVmuG82oWyYhTE40Nwct/MHVff8a0isCLg3B2I2NQLRRRQFFFFAUUUUBRRRQFFFFAVX8X4xHh1u51Oyj2j+Q86hcw8fEFo4x2k76Kg1tfYn8vwqk4fgGLGWVu0lOpfdU8k6E/tbDp41ZAuJefFn9KTHHuIl9ojoWv7I82F/BalRQpEttFX6q9f3idXPmfsrmbFhdE38f63PnVDx7iLQwyTBDKyKWyA2Jtvr5DX3Vpna5n4l9XujxO/+1VwxIcZgwYH6QNxobHX1FVPCcfHj8IHt3ZUKOoOqm1nW/kdj6GueX0kXtFkUgXDXtYGS5WXKPqsVEgP/AMp8KGjnCuKGYsGXKQFa176EsrAm3tK8bA+6oqTsuKszNZpGjVbm1ngWRCV2BDQzAHzqww/DFSVpAx1z2XTKM5Qv0ubsl/Vm8al/N1zZsq5rAZrDNYXsL79T8TUNKHj8R7WMhSdFNwpOqYmBrabaF/gai/KRw+SbBFIUaR+0Q5VFzYXuam84xYow5sJKImjzO5IvmUKTYXU66VmuH83TR8JOJkbtJmlMSFgALna4FtAAT7qitXjoW+YsoBz/ADfLYAk3MdthTnBIrRsbWBllI0tp2hCm3ooNefzz8Xhwy41pwYyFcxkKSFa2UsmUC2o0BuL16Fy3xT53hop7ZS66joGBIYDyuDVFfy7K8jOxYspUOLkkXleR1AHTLGYhp41KPEj2/ZBQRmylr2IIjLsbdQLxj1fyq1jgVb5VC3NzYAXPibddB8KiYbhipIz3Yk5tDbu53zNY2vrZR5BRQ0krjezIGcKW2BNi1t7DrvVrh+KfXHvH4isfi8C8uKGZT2Ytr9Hs0yvYEahnlKXH1cP51xzVzIMH2KqnayzOFWMGxIvYm/jcgD18qqN3icNHOveAYDYjRl/dbdfTUeVQMM0+CN0Jlh3Kn6I8So2/eGnj4VHw85WxGh8Pw86t8LjA3k39bHpQ2veEcXjxC3Q94bodx+Y86sKw+M4YQwlw5ySA3yjQE+XQE+Gx8tquuXOYRP3H7sw3Gwa25A6HxFZsaX1FFFQFFFFAUUUUBVFzLx3sQI4hnnk0VRra/Uj7vS50FS+P8WXDRFzq2yL9ZvyHWspwvBMS0kpvLJ7ZP0Qf7seBtbN4aL41ZA7wvh+W7uczvfPJe977qp+r4n6XpTmOxgAOoVQLknQWHiegpcZiRawNlG52Gn4VTT5MTEcjm19HXRkdG00PUEaqR5EVpknFVd4j2R72hADWzruVDjVSw0DDYkGoHBuJ5oXzln7Iavl1dbG2ZQNJRlKsm4YbWIp3gWHljzIwAQeyBsGvr2Wt+yOhCnVSSouALWyrQZPkJsLbELhVmS0gZ0lGXIWByqq9AALeOgqenM0ZxYwhjmDsWyu0YWJsilmKsTdhpa9qjcrL/beJ/wCNF/pUcbX/AJpw/wDcxP8AIKitLlpQtOCOnVhoKvjC/oJv8KT+Q1lvkngD8OUMoYdrJoQCOnjW7xmDzxyINC6MoJ2GZSPxrOcv8rYnB4BsNFLH2xZiJSGyoGtqFtqwtp0+6oMz8oPFWxEi8MwgDyOR2pHsoBqE02ta7eAAHjW34DwYYXDxwLqI1tf6x3Y+8kmsZwf5OeIYV3kgxsSvJ7TmLOx1udXUkXOptvXoHAMHPHCq4qUTTAteRVCggnuiwA2Gm1FddjXJiqx7OkMVUZHF8xJHikwrRTZpGCrJ2doScuawckZrDewNdz8vQtikxbBjKiZBc3UeBC9CLt/mPWk5uj/tfDP/ALD/AOka0zQ0RkONYmRpVhjup0INyudjcjYg9kgGdiLXIVLm5FXXaBFGdh9FczELdjYDyuT0HjU58MN7a/1+VZviPCZZp7PpGvssDoqkWbIN+2a7AsR3F9nViaqNbg8ZfRvj+Brji3DO0PaRnLMtiCDbMRtc/W8G9x6GqqTFJGURmCltFXUk2/DbU+I8aucFib90+4/gaC05Z4924ySd2ZNxtmA6gdD4ir6sBxvCsCJ4e7LH3jb6QHXzIG/iPTXWcvcYXFRBxow0dfqt+R3FZsaWdFFFQFcu4AJJsALknYAbmuqy/O2POVMNGbPMe8fqoNyfLQ+5TQU7Yk4zEGY/q0JWFSOo3cjy0PqVHSrGdsoyj3/1401goRGlxtYBQd7Da/mSSx82NV+N4pFHIkckio8t8gY2LWte3xFbZvU386imLxXDaEMjA2ZdmIuLOvQkXFwRvULAcJaKUsr3QixvcuwtZVf6xXpJ7VtDfeusdwFXYNG3ZnNmIA0zHeSOxBjk31GjXIYNVxagbtXQFdhadSOorJ8rJ/beJ/40P+jXXGI/+bcP/wAPFfyLWvjhHhvv50+sdFMrFTix08qU4EqBkR10Ep4JXWWohjJRkqRaltQRuzpDHUm1FqKxPOCf2zhX/wBmT/SNakx1MK1yVoILR020VTylMzWUFmIUDUkmwHqTtV2jJR8usZXeZs4JvbrJY3XtNAAi9Ixpe7EsTpNTHRmQxq13XRrAlQ1r5C+2e2uW97a2qfI8eJjdYpla4KlopASt/wBpDce4g1B4fwJYrPIVZkvlAXLFCLaiJPo7m7kljc3NtBdousLNmGu4/q9VAlOAxIlX9TIbOo2A3NvS+YeWnjT3DcfHKC8EiyKrFSVNxcbi9WHEMGJomU/SGh8D9E+4/YTVI1iOGAINwRcEbEHYiuqyHyf8ULK+Gk9uHYHfJfUfwnT0IrX1hojNYXOwrz+OQ4ieSY7Mcq+SLa/x7o97VqObcZ2eGa279we/f7Aaz/DUyJfw0+G//cTWolPYuXzsFGp6edZ3j/LuG4hGO0AbTuSoRmAPg2zDyNxVziIhIrK17MCDYkGx3sRqKq8FwZopQ6yd3UsLZWYkH28tkfp3iobu7m5rTLP8d4JLhuHNkxk+bDLJIGVrZ/qq25ygaAA0uLxU+KfC4KGVor4ZJ8ROv6wKVAVVPRidb+dXnPI/5fi/8Fqp+UFtxJw278PwrL+6FUNb31lYIFm4ZisPG88mIwmKfsgZjmkilPs2bqG2t6+/0BVrHfKat0wMai7yY+DL4i2a591x8asjzJ2M3Y42P5uWY9lNmzYeUXOUdpYZHta4YD1qK0qpTipXMTVIFNqQJXQFLRUQlqKWigSlopaKSkrqkNAlckV1XJagQ1lOaeW2xuIw4lYHBxBnkhzMDLJ9DMANVHr41pZpwoLMQqgXLEgADxJO1YXjvyhqqSnBRmcRAl52uuHj/i3ck7KN+lEQOaOG4fh2KwM+FVcOXm7OZVOWNoLd9nXYBbjXzHW1WXGOFrxmNeymnhw6OcxCFUxKkfQzakAjci2p0NJyZwCTFhcbxMGSR7GGFxZIk3BMY0ub3AN7DfXbeNQZ/hPBMPgIhHEFjQsNWbV2Ogux3Y6D7qucL4H+vGqAcuO7s0jjqO01knZT9VpBkgBG6ov8VaFVt7q0jNcVJwmMixI9kmz+Y2b4qQfUV6QrAgEag6g+NY/mjB54T4gZh6rr916seR8d2uEQH2oiYz6L7P8A2lfhUrSv50mzTRJ0QGQ+/b+T7aacZUVf686Y4s3aYyQ+DKnwtf8AkPxp7EHX3VYzVRxbh8kjK0b2Ki2Ul067h0bS+l7qw0GlS+ExyhLTG73PVSQOgLKqg+thvVRLNjEY2DMCWIvHHIlrnKoKOjr01Kt6mtNGtVEHjvCvnWGmgDZO1QpmtfLfra4v8ag8U5WkYYaXCyiLFYaMRq7KSkiZQGSRR9EkX62rTRrUhFqVqMlwflnEyYpMXxCWOR4VIhhhUiKMtoznNqzEf1tWp4hhI5UMcyLJG26sLj/Y+dS1WlaO9QefzcKxfDO/gi2KwY1bCubyRDr2Tb28vs61o+X+Y4cWmaFtfpRnR1PUFatGiK6isxx/lRJ37aBvm2KGuddEk8pAP5hr61nKXw3jce2Xu1yveur157w/mybDydhjoyrj6QFyw+stv1i+ne/eN62uCx6SqHRg6nZlNwf9/KpMtrnx3Hr3l8ptFIGpRWmC0tJQTRAa5Jpt5KxvM3yhYbDXRD28o+hGe6p/bk2HoLmitjJKBWN4zz7Ej9jhVbFznQJHqgPmw393xFU+G4JxHi1mxbnC4U6iJQVZh+4dT6t6gGt5wHl/D4JMmHjC39pzq7fvNv7tvKgyuF5RxWNIk4rLZN1wcRyoPDOw3PvJ86ueP8lYbFQxwNnigjNxFCVRCfFhlNyPxNaFpaaZyaDKwcjxxurDF445GDBWxTFTY3sRbUabVpib04q3rsJVRT8YGIOQQ5rEHMU7MMDplu8lwq77Ix9Ke4Hg5I1btWuWbNbtHky6a/pJNTtsAoHhUric7RxO6qGKi9iWA3F75VZtBropOlU/C+JYmWVCUPYtfN/Z3iCd1iCWnkV21AFhF1qjSzR5o/T+vurO8hS9nicRAdiMw/ga32hx8K1GHW4IrHQt2XFIjsHNj55lK/faoR1Cc07nxkdvtP8A5U7j5squwGbKpNtdbDbQE9PCmOGnv+5j9q07j8WkKPLIcqICzNYmwG5sASa0lVmC5gzSJGyxhnawCThm2OuR1RiNDsK00S1nuDc3YPEyLFBOHkYEhcrgmwufaUdKpflm4vLh8EiREr28mRmGhyBSSoI2vp7gaUb2DGxM2RZYy/1Q6lv8oN6sEWvG+K/JdhoeGtiElk+cRQ9v2uYZGIXNYLbQHYEG97b1uPkn4zJi+HRvMS0iM0Rc7vlIysfE2IBPW1RWwArqiloEtUebDg1JpDQUXFuFRzp2c6Z16HZkPirdDWA4jwzFcOYywyFojvKFzDyGJi+l++LHTfpXrDreok0HhWcsZXTDkuP8vjwyfL/PMcpWOa0EzeyC14pf8KXYn9k2PrWvTECvOea+UEYMYFUX1fDt+rfzjP8Adt9npWe5c5qxGHzxlu1jQlAk4YSwuLd3OPbUeeu21teVz9H3O/H9Pee64et/HzvPn7e09vWW5k58w2FupbtZR/dRkEg/tNsv3+Vec43mHiXEp2w0C9kml1hJ1U9XlNrL/lHTWtzyn8l8EAD4oiaTfIP1S+vV/fYeVdJd9XnzxuGVxymrGajfinGSQn9nwpNiQSqW6hn9qQ+Q08hW85X5EwuBswXtZh/euBof2F2X11PnWmLBQAoAAFgALADwAG1MPJWmTkktMs96QLTix0Q2q06qV3alqDm1VWK5kwccnZvioEkvYo0qBgfAgnQ1Y46FnjdUfs2ZGVXtfISCA1ri9t68t45ybwzA4KUY2RXxDJI0chYpKWHsiKPMb2JF73vfXSivU8wtfcWvp+FUbcyqCLxOFNu88kCaHqFMuc+mW9U3yN9t/wAMi7bNbM/ZZr37K4y79L5reVulXkGP4ehskuDRgbWV4VIPoDvVZaXB7+6sVzMMmLgf6si/9soNbbB+0KxfPgs6nwZvwqrC8PWz+4j+Wn54VcMrqGVrhlYAqQdwQdxXGTLOw8HcfafypcZhhIrxts6lTtswtsRbr1qxK44dwfBxSBoocPHJqAUjjV9Qb2IF9r1L5h5dhx8BgnByk5lYaMjDZlJ2Op9xNQeEctRxMrBmJU3HchQX9I41rTItx4efWg+feZOX5lxUfCsLjZsUCRmhYssUOxAYZiDlAzHQW0617xyvwNMFhosPHqsa6t1Zibsx9STULlzk3C4KWWaFWMs3tySOXbU3axO1zqfGwrR2qKSiloqBKKKWg5Iqs5g4iuFgknkDMkYuQgu2pA28Nd+lWtcTQq6sjgMrAqwOxBFiD7jQeA8d5vxmPfs8OhhRjYLHdpX/AIhr7lt6mrfl75McQkbGaYRlzmEZTtGBO5ZgwsfLWvUeCcvYfBLaBAGO7nV29W8PIaVMle9ZyxmU1XXi5s+LKZ4XVj5+49wDG4CftlkZWvZJI7qjAdP/AFb7a2HKvyokkRY0ZH27UDuH94fR9Rp6V6JicKsilHUMraFSLg1lsHyDBHilm9qNO8kbC5VwdO91Ub69bVfTrszllcrcsru1tUBNOLHXcBuKcIqsGwtLXVqQigSiiigg8d4n82w8s5RpBEucolsxA3tfwFz7qwXMHE+FcVwDYidkR0jkCBpAJ4n1sAgPeJIBtYg3r0phfQ1kMT8mXDXfOcNYk3yrI6p/kVrAeQoK/wCRXGzS8O/TFmCSskbMSSUAU2udwGLAelulT5fky4azlzhzmZixPbTC5JudM/ia0+HwaRxiKJRGirlVVAAUeQrPYfleRCuWSMBSvsDERGwIvos5UnTqtvKiNngh3hWO561kUeJb8BWzwI191Y3mHv4qJfF1H+aSqsS+Mx5MS3mwPxAv95pGGtWPNcFnR/EW+B/9vsqA2oBpEqkPBsVKTmnyANcN2kh0voezi7ID0YuPG9bWMVluJYzEq6pBGSCoOYJnN7kMLsyIlhlNySTc2U2q94IsoiAnN3udbhja/dzFUUX9B8d6os1FdUgrL8W5+wkEzw/pZpI/1ohjLiL99th+FZVqqQ1E4RxSLFRLNA4eNtiOhG4I3BHhUygSkrqkoCiiigjzrXCx1JIoAoIkkVdrEDT7LQq0HMaWrquq5NAhrk10aSqEpKWioC1JVPwbmBMTiMTFHYrhiiFh9JznzgeQygeoNXBoIfFkkMTCE2kNrHMFI7wzWLKwBte11IvVXwmbFiVUlD5NcxkjjvoDYrLDJlOttCg3PhT3HeJywsuRAUykszI5W99AXjDGOw1uUI13FqkcC4qMShcLlytluHR1Y2BujoSCO91sbg3AoL7CaKzVj8Mva8RTwVr/AORSfvArW4l8kJv4XP3/AIVnuSoM0ssp6C3vY3P8v20Gg4/hs8LeK974b/YTWcwq3T00rZkVk2h7KYodjoP/AM0impsV2UbyFSwRSxUFQTbfViFHqSAKY4LxieeVSIwICDdlBIGl1YTMVD32tGrLqe/pY2fZ2PrVFzbztDw/KhV5Z5BeOFQe9rYEtawFxawufKqy2K15Ty5zTh+ES43C426ynEyTCRFz9sslit8uqsB0Nt/WvQeV8fNPh45MRCcPK17xnpqcp8RcWNjY1h/k7x+Fwy4tMY8cWL+cSGZpyqmQE6EF9130HjfrRVv8lMDGDEYjKI48XipJoogQciGwF8psCbbeVbgisJ8l7KzY94AVwjYm8AtZdAe0KDovs/d0reVKOaK6IrmgKSlooEpK6pKBKKWigSkpTSUCGktSmiqOay/O/GJEWPC4X/8ArxZKR/8AxJ/eTN4BRt5+lamsbxHkiSTFPikx00MrjJ3ETux6WjF/oi1/UnxoIHybcKXCYriUEdysbYdQSblj2RLMfMkk1vmNtfDw3rA8o8s4qHH4qSXETGMPGc7KtsX+jIu1tspNtPCrvmnnTD8PkhTECQLNf9IEJRLW9o9euguRbbWoF4dzSr/rEKagZlJkVCfZWUAB4Xta4dQLnQmtJh47mw6nX8aq4o8PieznURy21SVbHS+wcdLjbyq+wSWBY+6gqeb8Vljyjdu77tz+AqZythOzw633fvn37fYBVJjV+dYoIPZU2J8hq5/D4VsQLbUUtU/MWDzKHG67+nj7j95q4pGFxY7GoM9hH7RL9RofWk+aoXV2RTIgIVyoLKGtmCtuL2HwriVDh5f2G+7ofUVYTRaXH9Dxqoz83MhMqRwR9oCd+sgBs3ZL9UdZWypsAWJsLPiXAcLiSGnw8UrDZnjViPK5F7eVJkigEkuUJfvyMF1aw621Pp51E4PxWWeZ+4FiUW81YfRZgbM+91Gi2F2JuAF5h4VRQqKEVRYKoAUDwAGgpyuQaUGopaKreO4CaZAsGJbDMGuXWNHLCxGWz6WuQb+VYbmyLiGDjQpxSWWaWRYoYRhYAZGJ8bGwA3Pp41R6VakqJwbDyxwRrPIZpQozyEAZm62CgADoNNgKmGgSkpaKISkpaKApKWkoEpK8s4vxgf8AEMemI4pNgo4ngWJEYWbNCpeylSdDrp9atxylGBDmXGPjUdrrK7KbACxUFABuPWgu6SlJrhjVETi2PWCJpWGigeQ1IALNsi66sdALk7VCjngx0TRyRg6DtMPKozJfbMuoI00dSQbXUmuOG8fWVsjr2bkkKCb3IFzG1wMsoGpXqNVLDUO4LgcUUnaILWUqi6ZYgxBcR6XVWKr3b5Rl0AubwO8t8BhwsYgwyZIwzNa5JuxuSWOp8NegFWnHMZ2MVl9o6L+fu/KpcCCNSzaaXJ8BVBDGcXPmOiL08F6D1NBN5WwGRDI3tPt5L/vV5SKLaClqKKKKKCNj8IJUsd+h8D+VVPDsQUbspNOik9P2T+FX9V/FeHiQXHtD7fKqGcVh7dLg7j+ulVePxS4WC8aKFWyquiRp5u2yINyfhckCrDh2N/u5NG2BPXyPnUnEYK2o1HhRFFyyZirPKzFXsUDCzHe75T+rVrjLH0CgnvE1dRShhdSCLkXBuLg2I06gi1V3GopjERFe7aMVIzqtjm7O+mc7A9M19bWPPBuGjCwnNlU+29j3EsoAVf2VVQo6m1zqTQWruFBJIAAJJOwA3JNYzlZDj8U/EpB+iTNDglI2QG0k1uhYiw8rjwqXjY5OK4MpEWw6PIElzKCzxA99UKmwuLa+orTYTBrEixxqFRFCqo2CgWAop29JelyGjIagSsTz7zycFJFh8NGJ8VKR+jN7Kp0W4GuZjsPAE+Fa7ieK7GGSUgkRoz2G5ygm3vtavEuVuWOJ4yWXiMUqQzM75XdQxZj7QQMrBVAsoa17Ajxqj23AGQxp2wUS5RnCXyBuoUnUgbXp41h/k55pxOJebDY1LTw374XLnCtlcMBpmBtqNDfyrckURyaSlIpLUFbHwLDrJLL2KGSYgyOyhmayhQLnYWA0GlZTlvDLheMYzD4cBcO+HjxDRr7EcuYLYD6N1N7engKs+L8s4ppnlwmPlw/akF42jWZAQoW8YYjJoBTHKGCw+FnxECvLNi2tJPPKpBkPQKT0XNsL+1uelGtJrNtxySLEsk4AjOxA9lc1lkB+khuFfqjWJ7rAhOJQSw4oTIGkElhbU6aB4vSw7RCdiHW4D1dYjBq5UugYo2ZSRfK1iLjwNjQMT8NieQSsvfFtb6NlN0zDZip1BO1zarzA4a3eb3CkweDtq2/QfnUPifEC57KLW+hYdfIfnUIY4rijO4ij1UHU/WP5CrnAYQRIFHvPiaa4Xw8RD9o7n8KnUUUUUVAUUUUBRRRQQeI8OEmo0bx8fX86i4PHlO5LfTQMfuP51cUxisKsgsd+h6iqEeIHVf8AaqvjGB7eNoizJe2o8uhHUV0okw5+snh09x6HyqwgxCSjTfwOjCggArh4LKO7GtgPE9PeT18644EWKFmYtmY5STfQaFhfozZiPIirCTCnpr5VHNwLez0Hl6UQmC4gJGdQCMnXoRmZfvQ+63jUkTrmy5hm3y3F7elVvC8L2KkXzXI1tbQKqgb+C/EmmcHG3zh3YEDvWJ2ObIot/DCD/GaKtsZAJY3RtnUqfeLVjMAcdglaFIBMmYlGFyBfrodutjV1j574mJQSPZ0uRe5cnTrpF9tQueMdJGkJjdkJlscptcW2NqDvk/gssTyT4jSWW/d0uLtmYm2lybaeVaYtVbxuW0Lm9rFSdbaB1J91ga54U+aBATfulD1vYlTr7qCxjmVhdSGG1wQR8RUXBcRWUsFBGXxtrqy30PijD3VW8uq6IyuCNVsSLXIjVWPxQn+KnsPgykzyBu62bu2+tlJ1/eVj/GaaHK4xkxJR2JV9F8BcEpb3rIp9E8aZ4rwcyTxTxv2bobMbXzL4W8dx6Hyq07AOwbKCw0BtqL72PTapkWD+sfcPzohlFLHSpSRKgzMRpuTsKZxWPSIWGrfVH4npUBYZcQbvovQdPcOp86KXFY5pjkiBC9T1P5CrDh+AEY8W8fyp7DYZUFlHv6mnqAoooqAooooCiiigKKKKAooooEIqBieFqdV7p+z3dRVhRQVPziaL2xmHj1/zD8akx8QjbQ93yYfjtU2o8uCRulvTSqEbCqdRp6HSmmwR6H400eGEew5HxH3UmWdeub4H8jQdHCv4A++m5cEW9pA1trgG3xrv55MN0B9zD86P+Iv/ANP7T/41Ahwzn6P3V0uDbyHvo+fv/wBMfE/+NHzmY7KB7j+dDR1cD4n4U52CILtb1Y1GMU7btb0sPu1oThQ3Zrn4n4mg7l4oi6KC3poPifwqKWnl27i+WnxO5+yrKLCIuw95p+gr8JwpU1PeP2VYC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246" name="Picture 6" descr="http://www.wired.com/images_blogs/wiredscience/2012/09/mf-do-the-right-things-at-the-right-time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1143000" cy="1143001"/>
          </a:xfrm>
          <a:prstGeom prst="rect">
            <a:avLst/>
          </a:prstGeom>
          <a:noFill/>
        </p:spPr>
      </p:pic>
      <p:pic>
        <p:nvPicPr>
          <p:cNvPr id="10248" name="Picture 8" descr="http://images.all-free-download.com/images/graphiclarge/embrace_the_world_clip_art_22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1066800" cy="11420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464820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                              Place              </a:t>
            </a:r>
            <a:endParaRPr lang="et-EE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D6B5-C93F-46A7-936B-05E36C851F75}" type="slidenum">
              <a:rPr lang="et-EE" smtClean="0"/>
              <a:pPr/>
              <a:t>26</a:t>
            </a:fld>
            <a:endParaRPr lang="et-EE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t-E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BMICH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887132" cy="236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5473"/>
            <a:ext cx="5029200" cy="22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Common Reference Standard – Chemical Measurement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(Traceability in Chemical Measurement. </a:t>
            </a:r>
            <a:r>
              <a:rPr lang="en-US" sz="2000" b="1" dirty="0" err="1" smtClean="0">
                <a:solidFill>
                  <a:srgbClr val="0070C0"/>
                </a:solidFill>
              </a:rPr>
              <a:t>Eurachem</a:t>
            </a:r>
            <a:r>
              <a:rPr lang="en-US" sz="2000" b="1" dirty="0" smtClean="0">
                <a:solidFill>
                  <a:srgbClr val="0070C0"/>
                </a:solidFill>
              </a:rPr>
              <a:t>/CITAC Guide, 2003.)</a:t>
            </a:r>
            <a:endParaRPr lang="et-EE" sz="2000" dirty="0" smtClean="0">
              <a:solidFill>
                <a:srgbClr val="0070C0"/>
              </a:solidFill>
            </a:endParaRPr>
          </a:p>
          <a:p>
            <a:endParaRPr lang="et-EE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05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  Y1 &amp; Y2  comparable?</a:t>
            </a:r>
            <a:endParaRPr lang="et-E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 Y1 &amp; Y2  comparable?</a:t>
            </a:r>
            <a:endParaRPr lang="et-E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80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Yes, through common reference</a:t>
            </a:r>
            <a:endParaRPr lang="et-EE" b="1" dirty="0">
              <a:solidFill>
                <a:srgbClr val="00B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D6B5-C93F-46A7-936B-05E36C851F75}" type="slidenum">
              <a:rPr lang="et-EE" smtClean="0"/>
              <a:pPr/>
              <a:t>27</a:t>
            </a:fld>
            <a:endParaRPr lang="et-EE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816704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Residual Message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915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If you want comparable results ?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Demonstrate Their Traceability  !</a:t>
            </a:r>
          </a:p>
          <a:p>
            <a:endParaRPr lang="en-US" sz="5400" dirty="0" smtClean="0"/>
          </a:p>
          <a:p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Metrology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Science of </a:t>
            </a:r>
            <a:r>
              <a:rPr lang="en-US" b="1" dirty="0" smtClean="0"/>
              <a:t>measurement and its application</a:t>
            </a:r>
          </a:p>
          <a:p>
            <a:r>
              <a:rPr lang="en-US" dirty="0" smtClean="0"/>
              <a:t>NOTE Metrology includes all theoretical and practical aspects of measurement, whatever the </a:t>
            </a:r>
            <a:r>
              <a:rPr lang="en-US" b="1" dirty="0" smtClean="0"/>
              <a:t>measurement uncertainty and field of application.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789218"/>
            <a:ext cx="2209800" cy="18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5791200"/>
            <a:ext cx="864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esh\Desktop\classic-cartoon-vect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2475790" cy="1995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274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37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838200" y="4114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3886200" y="0"/>
            <a:ext cx="5257800" cy="3657600"/>
          </a:xfrm>
          <a:prstGeom prst="cloudCallout">
            <a:avLst>
              <a:gd name="adj1" fmla="val -86282"/>
              <a:gd name="adj2" fmla="val -1226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81000"/>
            <a:ext cx="464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believed sometimes that the principles of </a:t>
            </a:r>
            <a:r>
              <a:rPr lang="en-US" sz="2800" b="1" dirty="0" smtClean="0"/>
              <a:t>metrology</a:t>
            </a:r>
            <a:r>
              <a:rPr lang="en-US" sz="2800" dirty="0" smtClean="0"/>
              <a:t> implies measurements at very high level and that routine analysis laboratories do not need to think about it.</a:t>
            </a:r>
          </a:p>
          <a:p>
            <a:endParaRPr lang="en-US" sz="2000" dirty="0"/>
          </a:p>
        </p:txBody>
      </p:sp>
      <p:pic>
        <p:nvPicPr>
          <p:cNvPr id="1027" name="Picture 3" descr="C:\Users\Dinesh\Desktop\classic-cartoon-vecto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472" y="4343400"/>
            <a:ext cx="2637528" cy="2352675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304800" y="2819400"/>
            <a:ext cx="4114800" cy="3657600"/>
          </a:xfrm>
          <a:prstGeom prst="cloudCallout">
            <a:avLst>
              <a:gd name="adj1" fmla="val 114232"/>
              <a:gd name="adj2" fmla="val 3589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3581400" cy="304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  <a:p>
            <a:pPr>
              <a:buNone/>
            </a:pPr>
            <a:r>
              <a:rPr lang="en-US" b="1" dirty="0" smtClean="0"/>
              <a:t>            </a:t>
            </a:r>
            <a:r>
              <a:rPr lang="en-US" sz="11200" b="1" dirty="0" smtClean="0"/>
              <a:t>Wrong</a:t>
            </a:r>
            <a:r>
              <a:rPr lang="en-US" sz="11200" b="1" dirty="0"/>
              <a:t>!</a:t>
            </a:r>
          </a:p>
          <a:p>
            <a:pPr>
              <a:buNone/>
            </a:pPr>
            <a:r>
              <a:rPr lang="en-US" sz="11200" dirty="0" smtClean="0"/>
              <a:t>    Metrology </a:t>
            </a:r>
            <a:r>
              <a:rPr lang="en-US" sz="11200" dirty="0"/>
              <a:t>concepts should be used in </a:t>
            </a:r>
            <a:r>
              <a:rPr lang="en-US" sz="11200" b="1" dirty="0"/>
              <a:t>every </a:t>
            </a:r>
            <a:r>
              <a:rPr lang="en-US" sz="11200" dirty="0"/>
              <a:t>laboratory </a:t>
            </a:r>
            <a:r>
              <a:rPr lang="en-US" sz="11200" dirty="0" smtClean="0"/>
              <a:t>performing measurements</a:t>
            </a:r>
            <a:r>
              <a:rPr lang="en-US" dirty="0"/>
              <a:t>.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Measure is Pleasure !!!!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76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Thank You !!!!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History of Chemistry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   Chemical test are being performed since ancient Egypt (3000 BC) - Determination of gold in gold alloys  by </a:t>
            </a:r>
            <a:r>
              <a:rPr lang="en-US" dirty="0" err="1" smtClean="0"/>
              <a:t>gravimetry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Modern chemistry was born 200 year ago with Lavoisier;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  Arrhenius proposed that chemical reactions in solution were reactions between ions 100 years ago…..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C:\Users\Dinesh\Desktop\th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95400"/>
            <a:ext cx="1447800" cy="1447800"/>
          </a:xfrm>
          <a:prstGeom prst="rect">
            <a:avLst/>
          </a:prstGeom>
          <a:noFill/>
        </p:spPr>
      </p:pic>
      <p:pic>
        <p:nvPicPr>
          <p:cNvPr id="4099" name="Picture 3" descr="C:\Users\Dinesh\Desktop\th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124200"/>
            <a:ext cx="1600200" cy="1690671"/>
          </a:xfrm>
          <a:prstGeom prst="rect">
            <a:avLst/>
          </a:prstGeom>
          <a:noFill/>
        </p:spPr>
      </p:pic>
      <p:pic>
        <p:nvPicPr>
          <p:cNvPr id="4100" name="Picture 4" descr="C:\Users\Dinesh\Desktop\th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105400"/>
            <a:ext cx="1371600" cy="154716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Chemistry and Metrology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inesh\Desktop\DeltaBio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34947"/>
            <a:ext cx="4724400" cy="344498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00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The interest of the metrology community towards chemistry started quite late,</a:t>
            </a:r>
          </a:p>
          <a:p>
            <a:r>
              <a:rPr lang="en-US" sz="2800" b="1" dirty="0" smtClean="0"/>
              <a:t>compared to “Physical” metrology.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114800" y="5029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The mole, the unit of amount of substance, was introduced in the SI only in 1971.</a:t>
            </a:r>
            <a:endParaRPr lang="en-US" sz="2800" b="1" dirty="0"/>
          </a:p>
        </p:txBody>
      </p:sp>
      <p:pic>
        <p:nvPicPr>
          <p:cNvPr id="1027" name="Picture 3" descr="C:\Users\Dinesh\Desktop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0"/>
            <a:ext cx="2057400" cy="2050542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Importance of Chemistry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inesh\Desktop\8c5b292432bcc63d5f458b6b9211cb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503221" cy="45720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0" y="4419600"/>
            <a:ext cx="609600" cy="457200"/>
          </a:xfrm>
          <a:prstGeom prst="right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96000" y="1752600"/>
            <a:ext cx="609600" cy="53340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3657600" y="1447800"/>
            <a:ext cx="5229664" cy="3657600"/>
            <a:chOff x="3886200" y="1371600"/>
            <a:chExt cx="5229664" cy="3657600"/>
          </a:xfrm>
        </p:grpSpPr>
        <p:sp>
          <p:nvSpPr>
            <p:cNvPr id="14" name="Oval 13"/>
            <p:cNvSpPr/>
            <p:nvPr/>
          </p:nvSpPr>
          <p:spPr>
            <a:xfrm>
              <a:off x="3886200" y="19050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486400" y="13716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39000" y="15240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86200" y="35814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744264" y="27432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86600" y="40386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486400" y="4267200"/>
              <a:ext cx="1371600" cy="76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20992" y="2971800"/>
              <a:ext cx="2209800" cy="533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35524" y="3023607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Chemistry</a:t>
              </a:r>
              <a:endParaRPr lang="en-US" sz="24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7010400" y="2438400"/>
              <a:ext cx="3048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5982494" y="25519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5105400" y="2590800"/>
              <a:ext cx="3810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V="1">
              <a:off x="5257800" y="3657600"/>
              <a:ext cx="304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6019800" y="3886200"/>
              <a:ext cx="457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H="1">
              <a:off x="6743700" y="3695700"/>
              <a:ext cx="3810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244860" y="3124200"/>
              <a:ext cx="457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62600" y="15240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Technical administration</a:t>
              </a:r>
              <a:endParaRPr lang="en-US" sz="13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15200" y="16764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Environmental Science</a:t>
              </a:r>
              <a:endParaRPr lang="en-US" sz="13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51516" y="20574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Materials</a:t>
              </a:r>
            </a:p>
            <a:p>
              <a:pPr algn="ctr"/>
              <a:r>
                <a:rPr lang="en-US" sz="1300" b="1" dirty="0" smtClean="0"/>
                <a:t>Science</a:t>
              </a:r>
              <a:endParaRPr lang="en-US" sz="13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38600" y="3810000"/>
              <a:ext cx="1219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Medicine</a:t>
              </a:r>
              <a:endParaRPr lang="en-US" sz="13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62600" y="4419600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Pharmaceutical </a:t>
              </a:r>
            </a:p>
            <a:p>
              <a:pPr algn="ctr"/>
              <a:r>
                <a:rPr lang="en-US" sz="1300" b="1" dirty="0" smtClean="0"/>
                <a:t>Science</a:t>
              </a:r>
              <a:endParaRPr lang="en-US" sz="13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62800" y="41910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Forensic Science </a:t>
              </a:r>
              <a:endParaRPr lang="en-US" sz="13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70052" y="28956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Biological Science</a:t>
              </a:r>
              <a:endParaRPr lang="en-US" sz="1300" b="1" dirty="0"/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Metrological Approach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60941"/>
            <a:ext cx="7391400" cy="1630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Some principles</a:t>
            </a:r>
          </a:p>
          <a:p>
            <a:pPr lvl="2"/>
            <a:r>
              <a:rPr lang="en-US" b="1" dirty="0" smtClean="0"/>
              <a:t>are the remain same…..</a:t>
            </a:r>
          </a:p>
          <a:p>
            <a:pPr lvl="2"/>
            <a:r>
              <a:rPr lang="en-US" b="1" dirty="0" smtClean="0"/>
              <a:t> are improved !</a:t>
            </a:r>
          </a:p>
          <a:p>
            <a:pPr lvl="2"/>
            <a:r>
              <a:rPr lang="en-US" b="1" dirty="0" smtClean="0"/>
              <a:t>are changed 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6764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Approach in Analytical Chemistry</a:t>
            </a:r>
            <a:endParaRPr lang="en-US" sz="3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414540" y="3024140"/>
            <a:ext cx="944090" cy="1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34064" y="3630628"/>
            <a:ext cx="1787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/>
              <a:t>Traditional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03648" y="3588424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Metrological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794770" y="3005766"/>
            <a:ext cx="944090" cy="1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504825"/>
            <a:ext cx="83915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49A6-CAA5-4849-9F2C-0D865F9641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2971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smtClean="0"/>
              <a:t>Is</a:t>
            </a:r>
            <a:r>
              <a:rPr lang="en-US" b="1" dirty="0" smtClean="0">
                <a:solidFill>
                  <a:srgbClr val="0070C0"/>
                </a:solidFill>
              </a:rPr>
              <a:t> related </a:t>
            </a:r>
            <a:r>
              <a:rPr lang="en-US" dirty="0" smtClean="0"/>
              <a:t>to the </a:t>
            </a:r>
            <a:r>
              <a:rPr lang="en-US" b="1" dirty="0" smtClean="0">
                <a:solidFill>
                  <a:srgbClr val="0070C0"/>
                </a:solidFill>
              </a:rPr>
              <a:t>fundamentals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70C0"/>
                </a:solidFill>
              </a:rPr>
              <a:t>analytical chemistry</a:t>
            </a:r>
          </a:p>
          <a:p>
            <a:r>
              <a:rPr lang="en-US" dirty="0" smtClean="0"/>
              <a:t> Is needed to obtain  </a:t>
            </a:r>
            <a:r>
              <a:rPr lang="en-US" b="1" dirty="0" smtClean="0">
                <a:solidFill>
                  <a:srgbClr val="0070C0"/>
                </a:solidFill>
              </a:rPr>
              <a:t>quality</a:t>
            </a:r>
            <a:r>
              <a:rPr lang="en-US" dirty="0" smtClean="0"/>
              <a:t> measurement results</a:t>
            </a:r>
          </a:p>
          <a:p>
            <a:r>
              <a:rPr lang="en-US" dirty="0" smtClean="0"/>
              <a:t> Is the </a:t>
            </a:r>
            <a:r>
              <a:rPr lang="en-US" b="1" dirty="0" smtClean="0">
                <a:solidFill>
                  <a:srgbClr val="0070C0"/>
                </a:solidFill>
              </a:rPr>
              <a:t>responsibility</a:t>
            </a:r>
            <a:r>
              <a:rPr lang="en-US" dirty="0" smtClean="0"/>
              <a:t> of every laboratory performing the measurement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Metrology in Chemistry (</a:t>
            </a:r>
            <a:r>
              <a:rPr lang="en-US" b="1" dirty="0" err="1" smtClean="0">
                <a:solidFill>
                  <a:srgbClr val="0070C0"/>
                </a:solidFill>
              </a:rPr>
              <a:t>MiC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12-Nov-2015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5D7-6645-4A18-8E18-F6188F9FFB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959</Words>
  <Application>Microsoft Office PowerPoint</Application>
  <PresentationFormat>On-screen Show (4:3)</PresentationFormat>
  <Paragraphs>294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Overview</vt:lpstr>
      <vt:lpstr>Metrology</vt:lpstr>
      <vt:lpstr>The History of Chemistry</vt:lpstr>
      <vt:lpstr>Slide 5</vt:lpstr>
      <vt:lpstr>Importance of Chemistry</vt:lpstr>
      <vt:lpstr>The Metrological Approach</vt:lpstr>
      <vt:lpstr>Slide 8</vt:lpstr>
      <vt:lpstr>Metrology in Chemistry (MiC)</vt:lpstr>
      <vt:lpstr>Slide 10</vt:lpstr>
      <vt:lpstr>Measurement uncertainty</vt:lpstr>
      <vt:lpstr>Slide 12</vt:lpstr>
      <vt:lpstr>Slide 13</vt:lpstr>
      <vt:lpstr>Uncertainty Approaches</vt:lpstr>
      <vt:lpstr>Comparison of the approaches</vt:lpstr>
      <vt:lpstr>Choosing the approach</vt:lpstr>
      <vt:lpstr>Definitions of Validation</vt:lpstr>
      <vt:lpstr>Slide 18</vt:lpstr>
      <vt:lpstr>Slide 19</vt:lpstr>
      <vt:lpstr>Slide 20</vt:lpstr>
      <vt:lpstr>Validation parameters</vt:lpstr>
      <vt:lpstr>Residual Message</vt:lpstr>
      <vt:lpstr>Traceability</vt:lpstr>
      <vt:lpstr>Slide 24</vt:lpstr>
      <vt:lpstr>Traceability of Mass Measurement</vt:lpstr>
      <vt:lpstr>Traceability &amp; Comparability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Dinesh</cp:lastModifiedBy>
  <cp:revision>190</cp:revision>
  <dcterms:created xsi:type="dcterms:W3CDTF">2015-10-24T15:09:53Z</dcterms:created>
  <dcterms:modified xsi:type="dcterms:W3CDTF">2015-11-09T16:57:23Z</dcterms:modified>
</cp:coreProperties>
</file>